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31"/>
  </p:notesMasterIdLst>
  <p:handoutMasterIdLst>
    <p:handoutMasterId r:id="rId32"/>
  </p:handoutMasterIdLst>
  <p:sldIdLst>
    <p:sldId id="256" r:id="rId5"/>
    <p:sldId id="263" r:id="rId6"/>
    <p:sldId id="264" r:id="rId7"/>
    <p:sldId id="273" r:id="rId8"/>
    <p:sldId id="265" r:id="rId9"/>
    <p:sldId id="275" r:id="rId10"/>
    <p:sldId id="269" r:id="rId11"/>
    <p:sldId id="267" r:id="rId12"/>
    <p:sldId id="276" r:id="rId13"/>
    <p:sldId id="268" r:id="rId14"/>
    <p:sldId id="277" r:id="rId15"/>
    <p:sldId id="266" r:id="rId16"/>
    <p:sldId id="270" r:id="rId17"/>
    <p:sldId id="271" r:id="rId18"/>
    <p:sldId id="278" r:id="rId19"/>
    <p:sldId id="279" r:id="rId20"/>
    <p:sldId id="289" r:id="rId21"/>
    <p:sldId id="280" r:id="rId22"/>
    <p:sldId id="281" r:id="rId23"/>
    <p:sldId id="288" r:id="rId24"/>
    <p:sldId id="282" r:id="rId25"/>
    <p:sldId id="283" r:id="rId26"/>
    <p:sldId id="284" r:id="rId27"/>
    <p:sldId id="285" r:id="rId28"/>
    <p:sldId id="286" r:id="rId29"/>
    <p:sldId id="287" r:id="rId30"/>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67"/>
      </p:cViewPr>
      <p:guideLst/>
    </p:cSldViewPr>
  </p:slideViewPr>
  <p:notesTextViewPr>
    <p:cViewPr>
      <p:scale>
        <a:sx n="1" d="1"/>
        <a:sy n="1" d="1"/>
      </p:scale>
      <p:origin x="0" y="0"/>
    </p:cViewPr>
  </p:notesTextViewPr>
  <p:notesViewPr>
    <p:cSldViewPr snapToGrid="0">
      <p:cViewPr varScale="1">
        <p:scale>
          <a:sx n="89" d="100"/>
          <a:sy n="89" d="100"/>
        </p:scale>
        <p:origin x="3780"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916498C-2B53-4A10-949A-A552A57475B9}" type="datetime1">
              <a:rPr lang="es-ES" smtClean="0"/>
              <a:t>26/12/2023</a:t>
            </a:fld>
            <a:endParaRPr lang="es-ES"/>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8D331BE-4A26-441F-AE74-A51A4C94AC14}" type="slidenum">
              <a:rPr lang="es-ES" smtClean="0"/>
              <a:t>‹#›</a:t>
            </a:fld>
            <a:endParaRPr lang="es-ES"/>
          </a:p>
        </p:txBody>
      </p:sp>
    </p:spTree>
    <p:extLst>
      <p:ext uri="{BB962C8B-B14F-4D97-AF65-F5344CB8AC3E}">
        <p14:creationId xmlns:p14="http://schemas.microsoft.com/office/powerpoint/2010/main" val="46121788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E3684745-BA50-4801-A8CC-4F97725A600A}" type="datetime1">
              <a:rPr lang="es-ES" noProof="0" smtClean="0"/>
              <a:t>26/12/2023</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F6B3765-1535-41FB-A927-AAD2D1E85382}" type="slidenum">
              <a:rPr lang="es-ES" noProof="0" smtClean="0"/>
              <a:t>‹#›</a:t>
            </a:fld>
            <a:endParaRPr lang="es-ES" noProof="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BF6B3765-1535-41FB-A927-AAD2D1E85382}" type="slidenum">
              <a:rPr lang="es-ES" smtClean="0"/>
              <a:t>1</a:t>
            </a:fld>
            <a:endParaRPr lang="es-ES"/>
          </a:p>
        </p:txBody>
      </p:sp>
    </p:spTree>
    <p:extLst>
      <p:ext uri="{BB962C8B-B14F-4D97-AF65-F5344CB8AC3E}">
        <p14:creationId xmlns:p14="http://schemas.microsoft.com/office/powerpoint/2010/main" val="2994271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BF6B3765-1535-41FB-A927-AAD2D1E85382}" type="slidenum">
              <a:rPr lang="es-ES" smtClean="0"/>
              <a:t>6</a:t>
            </a:fld>
            <a:endParaRPr lang="es-ES"/>
          </a:p>
        </p:txBody>
      </p:sp>
    </p:spTree>
    <p:extLst>
      <p:ext uri="{BB962C8B-B14F-4D97-AF65-F5344CB8AC3E}">
        <p14:creationId xmlns:p14="http://schemas.microsoft.com/office/powerpoint/2010/main" val="29130704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BF6B3765-1535-41FB-A927-AAD2D1E85382}" type="slidenum">
              <a:rPr lang="es-ES" smtClean="0"/>
              <a:t>15</a:t>
            </a:fld>
            <a:endParaRPr lang="es-ES"/>
          </a:p>
        </p:txBody>
      </p:sp>
    </p:spTree>
    <p:extLst>
      <p:ext uri="{BB962C8B-B14F-4D97-AF65-F5344CB8AC3E}">
        <p14:creationId xmlns:p14="http://schemas.microsoft.com/office/powerpoint/2010/main" val="1910041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2209800" y="4464028"/>
            <a:ext cx="9144000" cy="1641490"/>
          </a:xfrm>
        </p:spPr>
        <p:txBody>
          <a:bodyPr wrap="none" rtlCol="0"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pPr rtl="0"/>
            <a:r>
              <a:rPr lang="en-US" noProof="0"/>
              <a:t>Click to edit Master title style</a:t>
            </a:r>
            <a:endParaRPr lang="es-ES" noProof="0"/>
          </a:p>
        </p:txBody>
      </p:sp>
      <p:sp>
        <p:nvSpPr>
          <p:cNvPr id="3" name="Subtítulo 2"/>
          <p:cNvSpPr>
            <a:spLocks noGrp="1"/>
          </p:cNvSpPr>
          <p:nvPr>
            <p:ph type="subTitle" idx="1" hasCustomPrompt="1"/>
          </p:nvPr>
        </p:nvSpPr>
        <p:spPr>
          <a:xfrm>
            <a:off x="2209799" y="3694375"/>
            <a:ext cx="9144000" cy="754025"/>
          </a:xfrm>
        </p:spPr>
        <p:txBody>
          <a:bodyPr rtlCol="0"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7" name="Marcador de fecha 6"/>
          <p:cNvSpPr>
            <a:spLocks noGrp="1"/>
          </p:cNvSpPr>
          <p:nvPr>
            <p:ph type="dt" sz="half" idx="10"/>
          </p:nvPr>
        </p:nvSpPr>
        <p:spPr/>
        <p:txBody>
          <a:bodyPr rtlCol="0"/>
          <a:lstStyle/>
          <a:p>
            <a:pPr rtl="0"/>
            <a:fld id="{77243749-A12B-4BFB-84D3-E511AF2A6465}" type="datetime1">
              <a:rPr lang="es-ES" noProof="0" smtClean="0"/>
              <a:t>26/12/2023</a:t>
            </a:fld>
            <a:endParaRPr lang="es-ES" noProof="0"/>
          </a:p>
        </p:txBody>
      </p:sp>
      <p:sp>
        <p:nvSpPr>
          <p:cNvPr id="8" name="Marcador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6D22F896-40B5-4ADD-8801-0D06FADFA095}" type="slidenum">
              <a:rPr lang="es-ES" noProof="0" smtClean="0"/>
              <a:pPr rtl="0"/>
              <a:t>‹#›</a:t>
            </a:fld>
            <a:endParaRPr lang="es-ES"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367160"/>
            <a:ext cx="10515600" cy="819355"/>
          </a:xfrm>
        </p:spPr>
        <p:txBody>
          <a:bodyPr rtlCol="0" anchor="b"/>
          <a:lstStyle>
            <a:lvl1pPr>
              <a:defRPr sz="3200"/>
            </a:lvl1pPr>
          </a:lstStyle>
          <a:p>
            <a:pPr rtl="0"/>
            <a:r>
              <a:rPr lang="en-US" noProof="0"/>
              <a:t>Click to edit Master title style</a:t>
            </a:r>
            <a:endParaRPr lang="es-ES" noProof="0"/>
          </a:p>
        </p:txBody>
      </p:sp>
      <p:sp>
        <p:nvSpPr>
          <p:cNvPr id="3" name="Marcador de posición de imagen 2"/>
          <p:cNvSpPr>
            <a:spLocks noGrp="1" noChangeAspect="1"/>
          </p:cNvSpPr>
          <p:nvPr>
            <p:ph type="pic" idx="1"/>
          </p:nvPr>
        </p:nvSpPr>
        <p:spPr>
          <a:xfrm>
            <a:off x="839788" y="987425"/>
            <a:ext cx="10515600" cy="337973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s-ES" noProof="0"/>
          </a:p>
        </p:txBody>
      </p:sp>
      <p:sp>
        <p:nvSpPr>
          <p:cNvPr id="4" name="Marcador de posición de texto 3"/>
          <p:cNvSpPr>
            <a:spLocks noGrp="1"/>
          </p:cNvSpPr>
          <p:nvPr>
            <p:ph type="body" sz="half" idx="2"/>
          </p:nvPr>
        </p:nvSpPr>
        <p:spPr>
          <a:xfrm>
            <a:off x="839788" y="5186516"/>
            <a:ext cx="10514012" cy="682472"/>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Marcador de fecha 4"/>
          <p:cNvSpPr>
            <a:spLocks noGrp="1"/>
          </p:cNvSpPr>
          <p:nvPr>
            <p:ph type="dt" sz="half" idx="10"/>
          </p:nvPr>
        </p:nvSpPr>
        <p:spPr/>
        <p:txBody>
          <a:bodyPr rtlCol="0"/>
          <a:lstStyle/>
          <a:p>
            <a:pPr rtl="0"/>
            <a:fld id="{0A59E6F8-60C0-48F0-98C6-5EFF3B9A2736}" type="datetime1">
              <a:rPr lang="es-ES" noProof="0" smtClean="0"/>
              <a:t>26/12/2023</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ley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3534344"/>
          </a:xfrm>
        </p:spPr>
        <p:txBody>
          <a:bodyPr rtlCol="0" anchor="ctr"/>
          <a:lstStyle>
            <a:lvl1pPr>
              <a:defRPr sz="3200"/>
            </a:lvl1pPr>
          </a:lstStyle>
          <a:p>
            <a:pPr rtl="0"/>
            <a:r>
              <a:rPr lang="en-US" noProof="0"/>
              <a:t>Click to edit Master title style</a:t>
            </a:r>
            <a:endParaRPr lang="es-ES" noProof="0"/>
          </a:p>
        </p:txBody>
      </p:sp>
      <p:sp>
        <p:nvSpPr>
          <p:cNvPr id="4" name="Marcador de posición de texto 3"/>
          <p:cNvSpPr>
            <a:spLocks noGrp="1"/>
          </p:cNvSpPr>
          <p:nvPr>
            <p:ph type="body" sz="half" idx="2"/>
          </p:nvPr>
        </p:nvSpPr>
        <p:spPr>
          <a:xfrm>
            <a:off x="839788" y="4489399"/>
            <a:ext cx="10514012" cy="1501826"/>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Marcador de fecha 4"/>
          <p:cNvSpPr>
            <a:spLocks noGrp="1"/>
          </p:cNvSpPr>
          <p:nvPr>
            <p:ph type="dt" sz="half" idx="10"/>
          </p:nvPr>
        </p:nvSpPr>
        <p:spPr/>
        <p:txBody>
          <a:bodyPr rtlCol="0"/>
          <a:lstStyle/>
          <a:p>
            <a:pPr rtl="0"/>
            <a:fld id="{824E7E3D-E6BA-4EFA-A989-F946DD513DC3}" type="datetime1">
              <a:rPr lang="es-ES" noProof="0" smtClean="0"/>
              <a:t>26/12/2023</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ley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446212" y="372940"/>
            <a:ext cx="9302752" cy="2992904"/>
          </a:xfrm>
        </p:spPr>
        <p:txBody>
          <a:bodyPr rtlCol="0" anchor="ctr"/>
          <a:lstStyle>
            <a:lvl1pPr>
              <a:defRPr sz="4400"/>
            </a:lvl1pPr>
          </a:lstStyle>
          <a:p>
            <a:pPr rtl="0"/>
            <a:r>
              <a:rPr lang="es-ES" noProof="0"/>
              <a:t>Haga clic para modificar el estilo del título del patrón</a:t>
            </a:r>
          </a:p>
        </p:txBody>
      </p:sp>
      <p:sp>
        <p:nvSpPr>
          <p:cNvPr id="12" name="Marcador de texto 3"/>
          <p:cNvSpPr>
            <a:spLocks noGrp="1"/>
          </p:cNvSpPr>
          <p:nvPr>
            <p:ph type="body" sz="half" idx="13"/>
          </p:nvPr>
        </p:nvSpPr>
        <p:spPr>
          <a:xfrm>
            <a:off x="1720644" y="3373372"/>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4" name="Marcador de posición de texto 3"/>
          <p:cNvSpPr>
            <a:spLocks noGrp="1"/>
          </p:cNvSpPr>
          <p:nvPr>
            <p:ph type="body" sz="half" idx="2"/>
          </p:nvPr>
        </p:nvSpPr>
        <p:spPr>
          <a:xfrm>
            <a:off x="838200" y="4509544"/>
            <a:ext cx="10512424" cy="1489496"/>
          </a:xfrm>
        </p:spPr>
        <p:txBody>
          <a:bodyPr rtlCol="0"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Marcador de fecha 4"/>
          <p:cNvSpPr>
            <a:spLocks noGrp="1"/>
          </p:cNvSpPr>
          <p:nvPr>
            <p:ph type="dt" sz="half" idx="10"/>
          </p:nvPr>
        </p:nvSpPr>
        <p:spPr>
          <a:xfrm>
            <a:off x="838200" y="6364165"/>
            <a:ext cx="2743200" cy="365125"/>
          </a:xfrm>
        </p:spPr>
        <p:txBody>
          <a:bodyPr rtlCol="0"/>
          <a:lstStyle/>
          <a:p>
            <a:pPr rtl="0"/>
            <a:fld id="{B74CF458-5FDF-4F4A-AA33-5C8225FAC882}" type="datetime1">
              <a:rPr lang="es-ES" noProof="0" smtClean="0"/>
              <a:t>26/12/2023</a:t>
            </a:fld>
            <a:endParaRPr lang="es-ES" noProof="0"/>
          </a:p>
        </p:txBody>
      </p:sp>
      <p:sp>
        <p:nvSpPr>
          <p:cNvPr id="6" name="Marcador de pie de página 5"/>
          <p:cNvSpPr>
            <a:spLocks noGrp="1"/>
          </p:cNvSpPr>
          <p:nvPr>
            <p:ph type="ftr" sz="quarter" idx="11"/>
          </p:nvPr>
        </p:nvSpPr>
        <p:spPr>
          <a:xfrm>
            <a:off x="4038600" y="6364165"/>
            <a:ext cx="4114800" cy="365125"/>
          </a:xfrm>
        </p:spPr>
        <p:txBody>
          <a:bodyPr rtlCol="0"/>
          <a:lstStyle/>
          <a:p>
            <a:pPr rtl="0"/>
            <a:endParaRPr lang="es-ES" noProof="0"/>
          </a:p>
        </p:txBody>
      </p:sp>
      <p:sp>
        <p:nvSpPr>
          <p:cNvPr id="7" name="Marcador de posición de número de diapositiva 6"/>
          <p:cNvSpPr>
            <a:spLocks noGrp="1"/>
          </p:cNvSpPr>
          <p:nvPr>
            <p:ph type="sldNum" sz="quarter" idx="12"/>
          </p:nvPr>
        </p:nvSpPr>
        <p:spPr>
          <a:xfrm>
            <a:off x="8610600" y="6364165"/>
            <a:ext cx="2743200" cy="365125"/>
          </a:xfrm>
        </p:spPr>
        <p:txBody>
          <a:bodyPr rtlCol="0"/>
          <a:lstStyle/>
          <a:p>
            <a:pPr rtl="0"/>
            <a:fld id="{6D22F896-40B5-4ADD-8801-0D06FADFA095}" type="slidenum">
              <a:rPr lang="es-ES" noProof="0" smtClean="0"/>
              <a:t>‹#›</a:t>
            </a:fld>
            <a:endParaRPr lang="es-ES" noProof="0"/>
          </a:p>
        </p:txBody>
      </p:sp>
      <p:sp>
        <p:nvSpPr>
          <p:cNvPr id="9" name="Cuadro de texto 8"/>
          <p:cNvSpPr txBox="1"/>
          <p:nvPr/>
        </p:nvSpPr>
        <p:spPr>
          <a:xfrm>
            <a:off x="1111044" y="79463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es-ES" sz="8000" noProof="0">
                <a:solidFill>
                  <a:schemeClr val="tx1"/>
                </a:solidFill>
                <a:effectLst/>
              </a:rPr>
              <a:t>“</a:t>
            </a:r>
          </a:p>
        </p:txBody>
      </p:sp>
      <p:sp>
        <p:nvSpPr>
          <p:cNvPr id="10" name="Cuadro de texto 9"/>
          <p:cNvSpPr txBox="1"/>
          <p:nvPr/>
        </p:nvSpPr>
        <p:spPr>
          <a:xfrm>
            <a:off x="10437812" y="2751015"/>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s-ES" sz="80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ítulo 1"/>
          <p:cNvSpPr>
            <a:spLocks noGrp="1"/>
          </p:cNvSpPr>
          <p:nvPr>
            <p:ph type="title"/>
          </p:nvPr>
        </p:nvSpPr>
        <p:spPr>
          <a:xfrm>
            <a:off x="839788" y="2326967"/>
            <a:ext cx="10515600" cy="2511835"/>
          </a:xfrm>
        </p:spPr>
        <p:txBody>
          <a:bodyPr rtlCol="0" anchor="b">
            <a:normAutofit/>
          </a:bodyPr>
          <a:lstStyle>
            <a:lvl1pPr>
              <a:defRPr sz="5400"/>
            </a:lvl1pPr>
          </a:lstStyle>
          <a:p>
            <a:pPr rtl="0"/>
            <a:r>
              <a:rPr lang="en-US" noProof="0"/>
              <a:t>Click to edit Master title style</a:t>
            </a:r>
            <a:endParaRPr lang="es-ES" noProof="0"/>
          </a:p>
        </p:txBody>
      </p:sp>
      <p:sp>
        <p:nvSpPr>
          <p:cNvPr id="4" name="Marcador de posición de texto 3"/>
          <p:cNvSpPr>
            <a:spLocks noGrp="1"/>
          </p:cNvSpPr>
          <p:nvPr>
            <p:ph type="body" sz="half" idx="2"/>
          </p:nvPr>
        </p:nvSpPr>
        <p:spPr>
          <a:xfrm>
            <a:off x="839788" y="4850581"/>
            <a:ext cx="10514012" cy="1140644"/>
          </a:xfrm>
        </p:spPr>
        <p:txBody>
          <a:bodyPr rtlCol="0"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Marcador de fecha 4"/>
          <p:cNvSpPr>
            <a:spLocks noGrp="1"/>
          </p:cNvSpPr>
          <p:nvPr>
            <p:ph type="dt" sz="half" idx="10"/>
          </p:nvPr>
        </p:nvSpPr>
        <p:spPr/>
        <p:txBody>
          <a:bodyPr rtlCol="0"/>
          <a:lstStyle/>
          <a:p>
            <a:pPr rtl="0"/>
            <a:fld id="{C0EA0163-65AB-4C2A-A3C4-29EF5BA754AF}" type="datetime1">
              <a:rPr lang="es-ES" noProof="0" smtClean="0"/>
              <a:t>26/12/2023</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sp>
        <p:nvSpPr>
          <p:cNvPr id="15" name="Título 1"/>
          <p:cNvSpPr>
            <a:spLocks noGrp="1"/>
          </p:cNvSpPr>
          <p:nvPr>
            <p:ph type="title"/>
          </p:nvPr>
        </p:nvSpPr>
        <p:spPr>
          <a:xfrm>
            <a:off x="838200" y="365125"/>
            <a:ext cx="10515600" cy="1325563"/>
          </a:xfrm>
        </p:spPr>
        <p:txBody>
          <a:bodyPr rtlCol="0"/>
          <a:lstStyle/>
          <a:p>
            <a:pPr rtl="0"/>
            <a:r>
              <a:rPr lang="en-US" noProof="0"/>
              <a:t>Click to edit Master title style</a:t>
            </a:r>
            <a:endParaRPr lang="es-ES" noProof="0"/>
          </a:p>
        </p:txBody>
      </p:sp>
      <p:sp>
        <p:nvSpPr>
          <p:cNvPr id="7" name="Marcador de posición de texto 2"/>
          <p:cNvSpPr>
            <a:spLocks noGrp="1"/>
          </p:cNvSpPr>
          <p:nvPr>
            <p:ph type="body" idx="1"/>
          </p:nvPr>
        </p:nvSpPr>
        <p:spPr>
          <a:xfrm>
            <a:off x="1337282" y="1885950"/>
            <a:ext cx="2946866" cy="576262"/>
          </a:xfrm>
        </p:spPr>
        <p:txBody>
          <a:bodyPr rtlCol="0"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8" name="Marcador de posición de texto 3"/>
          <p:cNvSpPr>
            <a:spLocks noGrp="1"/>
          </p:cNvSpPr>
          <p:nvPr>
            <p:ph type="body" sz="half" idx="15"/>
          </p:nvPr>
        </p:nvSpPr>
        <p:spPr>
          <a:xfrm>
            <a:off x="1356798" y="2571750"/>
            <a:ext cx="2927350"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9" name="Marcador de posición de texto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rtl="0">
              <a:buNone/>
            </a:pPr>
            <a:r>
              <a:rPr lang="en-US" noProof="0"/>
              <a:t>Click to edit Master text styles</a:t>
            </a:r>
          </a:p>
        </p:txBody>
      </p:sp>
      <p:sp>
        <p:nvSpPr>
          <p:cNvPr id="10" name="Marcador de posición de texto 3"/>
          <p:cNvSpPr>
            <a:spLocks noGrp="1"/>
          </p:cNvSpPr>
          <p:nvPr>
            <p:ph type="body" sz="half" idx="16"/>
          </p:nvPr>
        </p:nvSpPr>
        <p:spPr>
          <a:xfrm>
            <a:off x="4577441" y="2571750"/>
            <a:ext cx="2946794"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11" name="Marcador de posición de texto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rtl="0">
              <a:buNone/>
            </a:pPr>
            <a:r>
              <a:rPr lang="en-US" noProof="0"/>
              <a:t>Click to edit Master text styles</a:t>
            </a:r>
          </a:p>
        </p:txBody>
      </p:sp>
      <p:sp>
        <p:nvSpPr>
          <p:cNvPr id="12" name="Marcador de posición de texto 3"/>
          <p:cNvSpPr>
            <a:spLocks noGrp="1"/>
          </p:cNvSpPr>
          <p:nvPr>
            <p:ph type="body" sz="half" idx="17"/>
          </p:nvPr>
        </p:nvSpPr>
        <p:spPr>
          <a:xfrm>
            <a:off x="7829035" y="2571750"/>
            <a:ext cx="2932113" cy="3589338"/>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3" name="Marcador de fecha 2"/>
          <p:cNvSpPr>
            <a:spLocks noGrp="1"/>
          </p:cNvSpPr>
          <p:nvPr>
            <p:ph type="dt" sz="half" idx="10"/>
          </p:nvPr>
        </p:nvSpPr>
        <p:spPr/>
        <p:txBody>
          <a:bodyPr rtlCol="0"/>
          <a:lstStyle/>
          <a:p>
            <a:pPr rtl="0"/>
            <a:fld id="{5F4275CA-E3C5-416C-8E06-9975E317BF96}" type="datetime1">
              <a:rPr lang="es-ES" noProof="0" smtClean="0"/>
              <a:t>26/12/2023</a:t>
            </a:fld>
            <a:endParaRPr lang="es-ES" noProof="0"/>
          </a:p>
        </p:txBody>
      </p:sp>
      <p:sp>
        <p:nvSpPr>
          <p:cNvPr id="4" name="Marcador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sp>
        <p:nvSpPr>
          <p:cNvPr id="30" name="Título 1"/>
          <p:cNvSpPr>
            <a:spLocks noGrp="1"/>
          </p:cNvSpPr>
          <p:nvPr>
            <p:ph type="title"/>
          </p:nvPr>
        </p:nvSpPr>
        <p:spPr>
          <a:xfrm>
            <a:off x="838200" y="365125"/>
            <a:ext cx="10515600" cy="1325563"/>
          </a:xfrm>
        </p:spPr>
        <p:txBody>
          <a:bodyPr rtlCol="0"/>
          <a:lstStyle/>
          <a:p>
            <a:pPr rtl="0"/>
            <a:r>
              <a:rPr lang="en-US" noProof="0"/>
              <a:t>Click to edit Master title style</a:t>
            </a:r>
            <a:endParaRPr lang="es-ES" noProof="0"/>
          </a:p>
        </p:txBody>
      </p:sp>
      <p:sp>
        <p:nvSpPr>
          <p:cNvPr id="19" name="Marcador de texto 2"/>
          <p:cNvSpPr>
            <a:spLocks noGrp="1"/>
          </p:cNvSpPr>
          <p:nvPr>
            <p:ph type="body" idx="1"/>
          </p:nvPr>
        </p:nvSpPr>
        <p:spPr>
          <a:xfrm>
            <a:off x="1332085" y="4297503"/>
            <a:ext cx="2940050"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0" name="Marcador de posición de imagen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noProof="0"/>
              <a:t>Click icon to add picture</a:t>
            </a:r>
            <a:endParaRPr lang="es-ES" noProof="0"/>
          </a:p>
        </p:txBody>
      </p:sp>
      <p:sp>
        <p:nvSpPr>
          <p:cNvPr id="21" name="Marcador de posición de texto 3"/>
          <p:cNvSpPr>
            <a:spLocks noGrp="1"/>
          </p:cNvSpPr>
          <p:nvPr>
            <p:ph type="body" sz="half" idx="18"/>
          </p:nvPr>
        </p:nvSpPr>
        <p:spPr>
          <a:xfrm>
            <a:off x="1332085" y="4873765"/>
            <a:ext cx="2940050"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22" name="Marcador de posición de texto 4"/>
          <p:cNvSpPr>
            <a:spLocks noGrp="1"/>
          </p:cNvSpPr>
          <p:nvPr>
            <p:ph type="body" sz="quarter" idx="3"/>
          </p:nvPr>
        </p:nvSpPr>
        <p:spPr>
          <a:xfrm>
            <a:off x="4568997" y="4297503"/>
            <a:ext cx="2930525"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3" name="Marcador de posición de imagen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noProof="0"/>
              <a:t>Click icon to add picture</a:t>
            </a:r>
            <a:endParaRPr lang="es-ES" noProof="0"/>
          </a:p>
        </p:txBody>
      </p:sp>
      <p:sp>
        <p:nvSpPr>
          <p:cNvPr id="24" name="Marcador de posición de texto 3"/>
          <p:cNvSpPr>
            <a:spLocks noGrp="1"/>
          </p:cNvSpPr>
          <p:nvPr>
            <p:ph type="body" sz="half" idx="19"/>
          </p:nvPr>
        </p:nvSpPr>
        <p:spPr>
          <a:xfrm>
            <a:off x="4567644" y="4873764"/>
            <a:ext cx="2934406"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25" name="Marcador de posición de texto 4"/>
          <p:cNvSpPr>
            <a:spLocks noGrp="1"/>
          </p:cNvSpPr>
          <p:nvPr>
            <p:ph type="body" sz="quarter" idx="13"/>
          </p:nvPr>
        </p:nvSpPr>
        <p:spPr>
          <a:xfrm>
            <a:off x="7804322" y="4297503"/>
            <a:ext cx="2932113" cy="576262"/>
          </a:xfrm>
        </p:spPr>
        <p:txBody>
          <a:bodyPr rtlCol="0"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6" name="Marcador de posición de imagen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noProof="0"/>
              <a:t>Click icon to add picture</a:t>
            </a:r>
            <a:endParaRPr lang="es-ES" noProof="0"/>
          </a:p>
        </p:txBody>
      </p:sp>
      <p:sp>
        <p:nvSpPr>
          <p:cNvPr id="27" name="Marcador de posición de texto 3"/>
          <p:cNvSpPr>
            <a:spLocks noGrp="1"/>
          </p:cNvSpPr>
          <p:nvPr>
            <p:ph type="body" sz="half" idx="20"/>
          </p:nvPr>
        </p:nvSpPr>
        <p:spPr>
          <a:xfrm>
            <a:off x="7804197" y="4873762"/>
            <a:ext cx="2935997" cy="659189"/>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3" name="Marcador de fecha 2"/>
          <p:cNvSpPr>
            <a:spLocks noGrp="1"/>
          </p:cNvSpPr>
          <p:nvPr>
            <p:ph type="dt" sz="half" idx="10"/>
          </p:nvPr>
        </p:nvSpPr>
        <p:spPr/>
        <p:txBody>
          <a:bodyPr rtlCol="0"/>
          <a:lstStyle/>
          <a:p>
            <a:pPr rtl="0"/>
            <a:fld id="{B6ACF6BA-0CE7-44B0-9EFE-C8B099EF9A24}" type="datetime1">
              <a:rPr lang="es-ES" noProof="0" smtClean="0"/>
              <a:t>26/12/2023</a:t>
            </a:fld>
            <a:endParaRPr lang="es-ES" noProof="0"/>
          </a:p>
        </p:txBody>
      </p:sp>
      <p:sp>
        <p:nvSpPr>
          <p:cNvPr id="4" name="Marcador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n-US" noProof="0"/>
              <a:t>Click to edit Master title style</a:t>
            </a:r>
            <a:endParaRPr lang="es-ES" noProof="0"/>
          </a:p>
        </p:txBody>
      </p:sp>
      <p:sp>
        <p:nvSpPr>
          <p:cNvPr id="3" name="Marcador de posición de texto vertical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4" name="Marcador de fecha 3"/>
          <p:cNvSpPr>
            <a:spLocks noGrp="1"/>
          </p:cNvSpPr>
          <p:nvPr>
            <p:ph type="dt" sz="half" idx="10"/>
          </p:nvPr>
        </p:nvSpPr>
        <p:spPr/>
        <p:txBody>
          <a:bodyPr rtlCol="0"/>
          <a:lstStyle/>
          <a:p>
            <a:pPr rtl="0"/>
            <a:fld id="{FF275F0E-816A-4632-9878-F44F8A8F87E1}" type="datetime1">
              <a:rPr lang="es-ES" noProof="0" smtClean="0"/>
              <a:t>26/12/2023</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rtlCol="0"/>
          <a:lstStyle/>
          <a:p>
            <a:pPr rtl="0"/>
            <a:r>
              <a:rPr lang="en-US" noProof="0"/>
              <a:t>Click to edit Master title style</a:t>
            </a:r>
            <a:endParaRPr lang="es-ES" noProof="0"/>
          </a:p>
        </p:txBody>
      </p:sp>
      <p:sp>
        <p:nvSpPr>
          <p:cNvPr id="3" name="Marcador de posición de texto vertical 2"/>
          <p:cNvSpPr>
            <a:spLocks noGrp="1"/>
          </p:cNvSpPr>
          <p:nvPr>
            <p:ph type="body" orient="vert" idx="1"/>
          </p:nvPr>
        </p:nvSpPr>
        <p:spPr>
          <a:xfrm>
            <a:off x="838200" y="365125"/>
            <a:ext cx="7734300" cy="5811838"/>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4" name="Marcador de fecha 3"/>
          <p:cNvSpPr>
            <a:spLocks noGrp="1"/>
          </p:cNvSpPr>
          <p:nvPr>
            <p:ph type="dt" sz="half" idx="10"/>
          </p:nvPr>
        </p:nvSpPr>
        <p:spPr/>
        <p:txBody>
          <a:bodyPr rtlCol="0"/>
          <a:lstStyle/>
          <a:p>
            <a:pPr rtl="0"/>
            <a:fld id="{C25C98F3-7299-4C21-BF16-543EE1FC358A}" type="datetime1">
              <a:rPr lang="es-ES" noProof="0" smtClean="0"/>
              <a:t>26/12/2023</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8" name="Título 1"/>
          <p:cNvSpPr>
            <a:spLocks noGrp="1"/>
          </p:cNvSpPr>
          <p:nvPr>
            <p:ph type="title"/>
          </p:nvPr>
        </p:nvSpPr>
        <p:spPr/>
        <p:txBody>
          <a:bodyPr rtlCol="0"/>
          <a:lstStyle/>
          <a:p>
            <a:pPr rtl="0"/>
            <a:r>
              <a:rPr lang="en-US" noProof="0"/>
              <a:t>Click to edit Master title style</a:t>
            </a:r>
            <a:endParaRPr lang="es-ES" noProof="0"/>
          </a:p>
        </p:txBody>
      </p:sp>
      <p:sp>
        <p:nvSpPr>
          <p:cNvPr id="3" name="Marcador de posición de contenido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4" name="Marcador de fecha 3"/>
          <p:cNvSpPr>
            <a:spLocks noGrp="1"/>
          </p:cNvSpPr>
          <p:nvPr>
            <p:ph type="dt" sz="half" idx="10"/>
          </p:nvPr>
        </p:nvSpPr>
        <p:spPr/>
        <p:txBody>
          <a:bodyPr rtlCol="0"/>
          <a:lstStyle/>
          <a:p>
            <a:pPr rtl="0"/>
            <a:fld id="{A91FF272-6E87-482E-B602-6BCFEE59358E}" type="datetime1">
              <a:rPr lang="es-ES" noProof="0" smtClean="0"/>
              <a:t>26/12/2023</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7" name="Título 1"/>
          <p:cNvSpPr>
            <a:spLocks noGrp="1"/>
          </p:cNvSpPr>
          <p:nvPr>
            <p:ph type="ctrTitle"/>
          </p:nvPr>
        </p:nvSpPr>
        <p:spPr>
          <a:xfrm>
            <a:off x="854532" y="4464028"/>
            <a:ext cx="9144000" cy="1641490"/>
          </a:xfrm>
        </p:spPr>
        <p:txBody>
          <a:bodyPr wrap="none" rtlCol="0"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pPr rtl="0"/>
            <a:r>
              <a:rPr lang="en-US" noProof="0"/>
              <a:t>Click to edit Master title style</a:t>
            </a:r>
            <a:endParaRPr lang="es-ES" noProof="0"/>
          </a:p>
        </p:txBody>
      </p:sp>
      <p:sp>
        <p:nvSpPr>
          <p:cNvPr id="8" name="Subtítulo 2"/>
          <p:cNvSpPr>
            <a:spLocks noGrp="1"/>
          </p:cNvSpPr>
          <p:nvPr>
            <p:ph type="subTitle" idx="1" hasCustomPrompt="1"/>
          </p:nvPr>
        </p:nvSpPr>
        <p:spPr>
          <a:xfrm>
            <a:off x="854532" y="3693674"/>
            <a:ext cx="9144000" cy="754025"/>
          </a:xfrm>
        </p:spPr>
        <p:txBody>
          <a:bodyPr rtlCol="0"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editar el estilo de subtítulo del patrón</a:t>
            </a:r>
          </a:p>
        </p:txBody>
      </p:sp>
      <p:sp>
        <p:nvSpPr>
          <p:cNvPr id="4" name="Marcador de fecha 3"/>
          <p:cNvSpPr>
            <a:spLocks noGrp="1"/>
          </p:cNvSpPr>
          <p:nvPr>
            <p:ph type="dt" sz="half" idx="10"/>
          </p:nvPr>
        </p:nvSpPr>
        <p:spPr/>
        <p:txBody>
          <a:bodyPr rtlCol="0"/>
          <a:lstStyle/>
          <a:p>
            <a:pPr rtl="0"/>
            <a:fld id="{C7D94DCE-EB9A-4EA5-B709-51CE30EB4252}" type="datetime1">
              <a:rPr lang="es-ES" noProof="0" smtClean="0"/>
              <a:t>26/12/2023</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n-US" noProof="0"/>
              <a:t>Click to edit Master title style</a:t>
            </a:r>
            <a:endParaRPr lang="es-ES" noProof="0"/>
          </a:p>
        </p:txBody>
      </p:sp>
      <p:sp>
        <p:nvSpPr>
          <p:cNvPr id="3" name="Marcador de posición de contenido 2"/>
          <p:cNvSpPr>
            <a:spLocks noGrp="1"/>
          </p:cNvSpPr>
          <p:nvPr>
            <p:ph sz="half" idx="1"/>
          </p:nvPr>
        </p:nvSpPr>
        <p:spPr>
          <a:xfrm>
            <a:off x="1120000" y="1825625"/>
            <a:ext cx="5025216" cy="4351338"/>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4" name="Marcador de posición de contenido 3"/>
          <p:cNvSpPr>
            <a:spLocks noGrp="1"/>
          </p:cNvSpPr>
          <p:nvPr>
            <p:ph sz="half" idx="2"/>
          </p:nvPr>
        </p:nvSpPr>
        <p:spPr>
          <a:xfrm>
            <a:off x="6319840" y="1825625"/>
            <a:ext cx="5033960" cy="4351338"/>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5" name="Marcador de fecha 4"/>
          <p:cNvSpPr>
            <a:spLocks noGrp="1"/>
          </p:cNvSpPr>
          <p:nvPr>
            <p:ph type="dt" sz="half" idx="10"/>
          </p:nvPr>
        </p:nvSpPr>
        <p:spPr/>
        <p:txBody>
          <a:bodyPr rtlCol="0"/>
          <a:lstStyle/>
          <a:p>
            <a:pPr rtl="0"/>
            <a:fld id="{8628AC7D-8D75-46F2-B398-277C906F42FE}" type="datetime1">
              <a:rPr lang="es-ES" noProof="0" smtClean="0"/>
              <a:t>26/12/2023</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rtlCol="0"/>
          <a:lstStyle/>
          <a:p>
            <a:pPr rtl="0"/>
            <a:r>
              <a:rPr lang="en-US" noProof="0"/>
              <a:t>Click to edit Master title style</a:t>
            </a:r>
            <a:endParaRPr lang="es-ES" noProof="0"/>
          </a:p>
        </p:txBody>
      </p:sp>
      <p:sp>
        <p:nvSpPr>
          <p:cNvPr id="3" name="Marcador de posición de texto 2"/>
          <p:cNvSpPr>
            <a:spLocks noGrp="1"/>
          </p:cNvSpPr>
          <p:nvPr>
            <p:ph type="body" idx="1"/>
          </p:nvPr>
        </p:nvSpPr>
        <p:spPr>
          <a:xfrm>
            <a:off x="1120000" y="1681163"/>
            <a:ext cx="5025216" cy="823912"/>
          </a:xfrm>
        </p:spPr>
        <p:txBody>
          <a:bodyPr rtlCol="0"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Marcador de posición de contenido 3"/>
          <p:cNvSpPr>
            <a:spLocks noGrp="1"/>
          </p:cNvSpPr>
          <p:nvPr>
            <p:ph sz="half" idx="2"/>
          </p:nvPr>
        </p:nvSpPr>
        <p:spPr>
          <a:xfrm>
            <a:off x="1120000" y="2505075"/>
            <a:ext cx="5025216" cy="3684588"/>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5" name="Marcador de posición de texto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rtl="0">
              <a:buNone/>
            </a:pPr>
            <a:r>
              <a:rPr lang="en-US" noProof="0"/>
              <a:t>Click to edit Master text styles</a:t>
            </a:r>
          </a:p>
        </p:txBody>
      </p:sp>
      <p:sp>
        <p:nvSpPr>
          <p:cNvPr id="6" name="Marcador de posición de contenido 5"/>
          <p:cNvSpPr>
            <a:spLocks noGrp="1"/>
          </p:cNvSpPr>
          <p:nvPr>
            <p:ph sz="quarter" idx="4"/>
          </p:nvPr>
        </p:nvSpPr>
        <p:spPr>
          <a:xfrm>
            <a:off x="6319840" y="2505075"/>
            <a:ext cx="5035548" cy="3684588"/>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7" name="Marcador de fecha 6"/>
          <p:cNvSpPr>
            <a:spLocks noGrp="1"/>
          </p:cNvSpPr>
          <p:nvPr>
            <p:ph type="dt" sz="half" idx="10"/>
          </p:nvPr>
        </p:nvSpPr>
        <p:spPr/>
        <p:txBody>
          <a:bodyPr rtlCol="0"/>
          <a:lstStyle/>
          <a:p>
            <a:pPr rtl="0"/>
            <a:fld id="{7E8BAAA3-AC2E-4126-AB58-9DA8BF2EF3CE}" type="datetime1">
              <a:rPr lang="es-ES" noProof="0" smtClean="0"/>
              <a:t>26/12/2023</a:t>
            </a:fld>
            <a:endParaRPr lang="es-ES" noProof="0"/>
          </a:p>
        </p:txBody>
      </p:sp>
      <p:sp>
        <p:nvSpPr>
          <p:cNvPr id="8" name="Marcador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n-US" noProof="0"/>
              <a:t>Click to edit Master title style</a:t>
            </a:r>
            <a:endParaRPr lang="es-ES" noProof="0"/>
          </a:p>
        </p:txBody>
      </p:sp>
      <p:sp>
        <p:nvSpPr>
          <p:cNvPr id="3" name="Marcador de fecha 2"/>
          <p:cNvSpPr>
            <a:spLocks noGrp="1"/>
          </p:cNvSpPr>
          <p:nvPr>
            <p:ph type="dt" sz="half" idx="10"/>
          </p:nvPr>
        </p:nvSpPr>
        <p:spPr/>
        <p:txBody>
          <a:bodyPr rtlCol="0"/>
          <a:lstStyle/>
          <a:p>
            <a:pPr rtl="0"/>
            <a:fld id="{7ED0F0B0-6249-4D5C-98AC-5A7BC9D2B30B}" type="datetime1">
              <a:rPr lang="es-ES" noProof="0" smtClean="0"/>
              <a:t>26/12/2023</a:t>
            </a:fld>
            <a:endParaRPr lang="es-ES" noProof="0"/>
          </a:p>
        </p:txBody>
      </p:sp>
      <p:sp>
        <p:nvSpPr>
          <p:cNvPr id="4" name="Marcador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rtlCol="0"/>
          <a:lstStyle/>
          <a:p>
            <a:pPr rtl="0"/>
            <a:fld id="{754E02EB-CEFF-469C-86CD-0AE79AAA340E}" type="datetime1">
              <a:rPr lang="es-ES" noProof="0" smtClean="0"/>
              <a:t>26/12/2023</a:t>
            </a:fld>
            <a:endParaRPr lang="es-ES" noProof="0"/>
          </a:p>
        </p:txBody>
      </p:sp>
      <p:sp>
        <p:nvSpPr>
          <p:cNvPr id="3" name="Marcador de pie de página 2"/>
          <p:cNvSpPr>
            <a:spLocks noGrp="1"/>
          </p:cNvSpPr>
          <p:nvPr>
            <p:ph type="ftr" sz="quarter" idx="11"/>
          </p:nvPr>
        </p:nvSpPr>
        <p:spPr/>
        <p:txBody>
          <a:bodyPr rtlCol="0"/>
          <a:lstStyle/>
          <a:p>
            <a:pPr rtl="0"/>
            <a:endParaRPr lang="es-ES" noProof="0"/>
          </a:p>
        </p:txBody>
      </p:sp>
      <p:sp>
        <p:nvSpPr>
          <p:cNvPr id="4" name="Marcador de número de diapositiva 3"/>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rtlCol="0" anchor="b"/>
          <a:lstStyle>
            <a:lvl1pPr>
              <a:defRPr sz="3200"/>
            </a:lvl1pPr>
          </a:lstStyle>
          <a:p>
            <a:pPr rtl="0"/>
            <a:r>
              <a:rPr lang="en-US" noProof="0"/>
              <a:t>Click to edit Master title style</a:t>
            </a:r>
            <a:endParaRPr lang="es-ES" noProof="0"/>
          </a:p>
        </p:txBody>
      </p:sp>
      <p:sp>
        <p:nvSpPr>
          <p:cNvPr id="3" name="Marcador de posición de contenido 2"/>
          <p:cNvSpPr>
            <a:spLocks noGrp="1"/>
          </p:cNvSpPr>
          <p:nvPr>
            <p:ph idx="1"/>
          </p:nvPr>
        </p:nvSpPr>
        <p:spPr>
          <a:xfrm>
            <a:off x="5183188" y="987425"/>
            <a:ext cx="6172200" cy="4873625"/>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4" name="Marcador de posición de texto 3"/>
          <p:cNvSpPr>
            <a:spLocks noGrp="1"/>
          </p:cNvSpPr>
          <p:nvPr>
            <p:ph type="body" sz="half" idx="2"/>
          </p:nvPr>
        </p:nvSpPr>
        <p:spPr>
          <a:xfrm>
            <a:off x="1120000" y="2057400"/>
            <a:ext cx="3652025" cy="3811588"/>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Marcador de fecha 4"/>
          <p:cNvSpPr>
            <a:spLocks noGrp="1"/>
          </p:cNvSpPr>
          <p:nvPr>
            <p:ph type="dt" sz="half" idx="10"/>
          </p:nvPr>
        </p:nvSpPr>
        <p:spPr/>
        <p:txBody>
          <a:bodyPr rtlCol="0"/>
          <a:lstStyle/>
          <a:p>
            <a:pPr rtl="0"/>
            <a:fld id="{F607AD85-E3F8-4660-826D-3EC378F257CF}" type="datetime1">
              <a:rPr lang="es-ES" noProof="0" smtClean="0"/>
              <a:t>26/12/2023</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rtlCol="0" anchor="b"/>
          <a:lstStyle>
            <a:lvl1pPr>
              <a:defRPr sz="3200"/>
            </a:lvl1pPr>
          </a:lstStyle>
          <a:p>
            <a:pPr rtl="0"/>
            <a:r>
              <a:rPr lang="en-US" noProof="0"/>
              <a:t>Click to edit Master title style</a:t>
            </a:r>
            <a:endParaRPr lang="es-ES" noProof="0"/>
          </a:p>
        </p:txBody>
      </p:sp>
      <p:sp>
        <p:nvSpPr>
          <p:cNvPr id="3" name="Marcador de posición de imagen 2"/>
          <p:cNvSpPr>
            <a:spLocks noGrp="1" noChangeAspect="1"/>
          </p:cNvSpPr>
          <p:nvPr>
            <p:ph type="pic" idx="1"/>
          </p:nvPr>
        </p:nvSpPr>
        <p:spPr>
          <a:xfrm>
            <a:off x="5183188" y="987425"/>
            <a:ext cx="6172200" cy="4873625"/>
          </a:xfrm>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s-ES" noProof="0"/>
          </a:p>
        </p:txBody>
      </p:sp>
      <p:sp>
        <p:nvSpPr>
          <p:cNvPr id="4" name="Marcador de posición de texto 3"/>
          <p:cNvSpPr>
            <a:spLocks noGrp="1"/>
          </p:cNvSpPr>
          <p:nvPr>
            <p:ph type="body" sz="half" idx="2"/>
          </p:nvPr>
        </p:nvSpPr>
        <p:spPr>
          <a:xfrm>
            <a:off x="1120000" y="2057400"/>
            <a:ext cx="3652025" cy="3811588"/>
          </a:xfrm>
        </p:spPr>
        <p:txBody>
          <a:bodyPr rtlCol="0"/>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Marcador de fecha 4"/>
          <p:cNvSpPr>
            <a:spLocks noGrp="1"/>
          </p:cNvSpPr>
          <p:nvPr>
            <p:ph type="dt" sz="half" idx="10"/>
          </p:nvPr>
        </p:nvSpPr>
        <p:spPr/>
        <p:txBody>
          <a:bodyPr rtlCol="0"/>
          <a:lstStyle/>
          <a:p>
            <a:pPr rtl="0"/>
            <a:fld id="{932E7350-FB84-4F7E-9192-81EA74761F0C}" type="datetime1">
              <a:rPr lang="es-ES" noProof="0" smtClean="0"/>
              <a:t>26/12/2023</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posición de texto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pPr rtl="0"/>
            <a:fld id="{D92F3F41-038C-458A-90E1-ED24C6211758}" type="datetime1">
              <a:rPr lang="es-ES" noProof="0" smtClean="0"/>
              <a:t>26/12/2023</a:t>
            </a:fld>
            <a:endParaRPr lang="es-ES" noProof="0"/>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pPr rtl="0"/>
            <a:endParaRPr lang="es-ES" noProof="0"/>
          </a:p>
        </p:txBody>
      </p:sp>
      <p:sp>
        <p:nvSpPr>
          <p:cNvPr id="6" name="Marcador de posición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pPr rtl="0"/>
            <a:fld id="{6D22F896-40B5-4ADD-8801-0D06FADFA095}" type="slidenum">
              <a:rPr lang="es-ES" noProof="0" smtClean="0"/>
              <a:pPr rtl="0"/>
              <a:t>‹#›</a:t>
            </a:fld>
            <a:endParaRPr lang="es-ES"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Imagen 4" descr="primer plano de imagen de ondas">
            <a:extLst>
              <a:ext uri="{FF2B5EF4-FFF2-40B4-BE49-F238E27FC236}">
                <a16:creationId xmlns:a16="http://schemas.microsoft.com/office/drawing/2014/main" id="{9648A932-5E17-4859-9FE3-70EB96EA5C70}"/>
              </a:ext>
            </a:extLst>
          </p:cNvPr>
          <p:cNvPicPr>
            <a:picLocks noChangeAspect="1"/>
          </p:cNvPicPr>
          <p:nvPr/>
        </p:nvPicPr>
        <p:blipFill rotWithShape="1">
          <a:blip r:embed="rId4">
            <a:alphaModFix amt="41000"/>
          </a:blip>
          <a:srcRect l="9091" t="3462" b="19929"/>
          <a:stretch/>
        </p:blipFill>
        <p:spPr>
          <a:xfrm>
            <a:off x="20" y="1"/>
            <a:ext cx="12191980" cy="6858000"/>
          </a:xfrm>
          <a:prstGeom prst="rect">
            <a:avLst/>
          </a:prstGeom>
        </p:spPr>
      </p:pic>
      <p:sp>
        <p:nvSpPr>
          <p:cNvPr id="3" name="Subtítulo 2">
            <a:extLst>
              <a:ext uri="{FF2B5EF4-FFF2-40B4-BE49-F238E27FC236}">
                <a16:creationId xmlns:a16="http://schemas.microsoft.com/office/drawing/2014/main" id="{516A0C15-5BB2-41A2-BD46-E18F635D59B0}"/>
              </a:ext>
            </a:extLst>
          </p:cNvPr>
          <p:cNvSpPr>
            <a:spLocks noGrp="1"/>
          </p:cNvSpPr>
          <p:nvPr>
            <p:ph type="subTitle" idx="1"/>
          </p:nvPr>
        </p:nvSpPr>
        <p:spPr>
          <a:xfrm>
            <a:off x="9619128" y="5709132"/>
            <a:ext cx="2164977" cy="754025"/>
          </a:xfrm>
        </p:spPr>
        <p:txBody>
          <a:bodyPr rtlCol="0">
            <a:normAutofit fontScale="62500" lnSpcReduction="20000"/>
          </a:bodyPr>
          <a:lstStyle/>
          <a:p>
            <a:pPr rtl="0"/>
            <a:r>
              <a:rPr lang="es-ES" dirty="0" err="1">
                <a:latin typeface="Arial" panose="020B0604020202020204" pitchFamily="34" charset="0"/>
                <a:cs typeface="Arial" panose="020B0604020202020204" pitchFamily="34" charset="0"/>
              </a:rPr>
              <a:t>By</a:t>
            </a:r>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Raul</a:t>
            </a:r>
            <a:r>
              <a:rPr lang="es-ES" dirty="0">
                <a:latin typeface="Arial" panose="020B0604020202020204" pitchFamily="34" charset="0"/>
                <a:cs typeface="Arial" panose="020B0604020202020204" pitchFamily="34" charset="0"/>
              </a:rPr>
              <a:t> </a:t>
            </a:r>
            <a:r>
              <a:rPr lang="es-ES" dirty="0" err="1">
                <a:latin typeface="Arial" panose="020B0604020202020204" pitchFamily="34" charset="0"/>
                <a:cs typeface="Arial" panose="020B0604020202020204" pitchFamily="34" charset="0"/>
              </a:rPr>
              <a:t>Chavez</a:t>
            </a:r>
            <a:endParaRPr lang="es-ES" dirty="0">
              <a:latin typeface="Arial" panose="020B0604020202020204" pitchFamily="34" charset="0"/>
              <a:cs typeface="Arial" panose="020B0604020202020204" pitchFamily="34" charset="0"/>
            </a:endParaRPr>
          </a:p>
          <a:p>
            <a:pPr rtl="0"/>
            <a:r>
              <a:rPr lang="es-ES" dirty="0">
                <a:latin typeface="Arial" panose="020B0604020202020204" pitchFamily="34" charset="0"/>
                <a:cs typeface="Arial" panose="020B0604020202020204" pitchFamily="34" charset="0"/>
              </a:rPr>
              <a:t>12/26/2023</a:t>
            </a:r>
          </a:p>
        </p:txBody>
      </p:sp>
      <p:sp>
        <p:nvSpPr>
          <p:cNvPr id="2" name="Título 1">
            <a:extLst>
              <a:ext uri="{FF2B5EF4-FFF2-40B4-BE49-F238E27FC236}">
                <a16:creationId xmlns:a16="http://schemas.microsoft.com/office/drawing/2014/main" id="{AF6636B6-A233-459A-95E5-DFBD46F360BC}"/>
              </a:ext>
            </a:extLst>
          </p:cNvPr>
          <p:cNvSpPr>
            <a:spLocks noGrp="1"/>
          </p:cNvSpPr>
          <p:nvPr>
            <p:ph type="ctrTitle"/>
          </p:nvPr>
        </p:nvSpPr>
        <p:spPr>
          <a:xfrm>
            <a:off x="1670538" y="4384731"/>
            <a:ext cx="10351131" cy="1112019"/>
          </a:xfrm>
        </p:spPr>
        <p:txBody>
          <a:bodyPr rtlCol="0">
            <a:normAutofit/>
          </a:bodyPr>
          <a:lstStyle/>
          <a:p>
            <a:r>
              <a:rPr lang="es-ES" sz="6000" dirty="0">
                <a:latin typeface="Arial" panose="020B0604020202020204" pitchFamily="34" charset="0"/>
                <a:cs typeface="Arial" panose="020B0604020202020204" pitchFamily="34" charset="0"/>
              </a:rPr>
              <a:t>TSUNAMI STUDY (1750 – 2023)</a:t>
            </a:r>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4B7DBC8D-C364-C66C-F15A-ED234A427A06}"/>
              </a:ext>
            </a:extLst>
          </p:cNvPr>
          <p:cNvPicPr>
            <a:picLocks noChangeAspect="1"/>
          </p:cNvPicPr>
          <p:nvPr/>
        </p:nvPicPr>
        <p:blipFill>
          <a:blip r:embed="rId2"/>
          <a:stretch>
            <a:fillRect/>
          </a:stretch>
        </p:blipFill>
        <p:spPr>
          <a:xfrm>
            <a:off x="238125" y="3524251"/>
            <a:ext cx="11715749" cy="3119150"/>
          </a:xfrm>
          <a:prstGeom prst="rect">
            <a:avLst/>
          </a:prstGeom>
          <a:noFill/>
        </p:spPr>
      </p:pic>
      <p:pic>
        <p:nvPicPr>
          <p:cNvPr id="8" name="Picture 7" descr="A screenshot of a computer&#10;&#10;Description automatically generated">
            <a:extLst>
              <a:ext uri="{FF2B5EF4-FFF2-40B4-BE49-F238E27FC236}">
                <a16:creationId xmlns:a16="http://schemas.microsoft.com/office/drawing/2014/main" id="{E1BF6199-977E-8B38-54BC-0C1E4E808683}"/>
              </a:ext>
            </a:extLst>
          </p:cNvPr>
          <p:cNvPicPr>
            <a:picLocks noChangeAspect="1"/>
          </p:cNvPicPr>
          <p:nvPr/>
        </p:nvPicPr>
        <p:blipFill>
          <a:blip r:embed="rId3"/>
          <a:stretch>
            <a:fillRect/>
          </a:stretch>
        </p:blipFill>
        <p:spPr>
          <a:xfrm>
            <a:off x="238125" y="214598"/>
            <a:ext cx="11696699" cy="3042951"/>
          </a:xfrm>
          <a:prstGeom prst="rect">
            <a:avLst/>
          </a:prstGeom>
        </p:spPr>
      </p:pic>
    </p:spTree>
    <p:extLst>
      <p:ext uri="{BB962C8B-B14F-4D97-AF65-F5344CB8AC3E}">
        <p14:creationId xmlns:p14="http://schemas.microsoft.com/office/powerpoint/2010/main" val="3815153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A51AE-45B0-93FD-6F5C-C4EDE9F45803}"/>
              </a:ext>
            </a:extLst>
          </p:cNvPr>
          <p:cNvSpPr>
            <a:spLocks noGrp="1"/>
          </p:cNvSpPr>
          <p:nvPr>
            <p:ph type="title"/>
          </p:nvPr>
        </p:nvSpPr>
        <p:spPr>
          <a:xfrm>
            <a:off x="848458" y="422519"/>
            <a:ext cx="10515600" cy="1325563"/>
          </a:xfrm>
        </p:spPr>
        <p:txBody>
          <a:bodyPr>
            <a:normAutofit/>
          </a:bodyPr>
          <a:lstStyle/>
          <a:p>
            <a:pPr algn="ctr"/>
            <a:r>
              <a:rPr lang="es-ES" dirty="0">
                <a:latin typeface="Arial" panose="020B0604020202020204" pitchFamily="34" charset="0"/>
                <a:cs typeface="Arial" panose="020B0604020202020204" pitchFamily="34" charset="0"/>
              </a:rPr>
              <a:t>FINDINGS </a:t>
            </a:r>
          </a:p>
        </p:txBody>
      </p:sp>
      <p:sp>
        <p:nvSpPr>
          <p:cNvPr id="3" name="Content Placeholder 2">
            <a:extLst>
              <a:ext uri="{FF2B5EF4-FFF2-40B4-BE49-F238E27FC236}">
                <a16:creationId xmlns:a16="http://schemas.microsoft.com/office/drawing/2014/main" id="{AF20D119-3D5D-420A-9EB1-733CF45BB55C}"/>
              </a:ext>
            </a:extLst>
          </p:cNvPr>
          <p:cNvSpPr>
            <a:spLocks noGrp="1"/>
          </p:cNvSpPr>
          <p:nvPr>
            <p:ph idx="1"/>
          </p:nvPr>
        </p:nvSpPr>
        <p:spPr>
          <a:xfrm>
            <a:off x="1332035" y="1748082"/>
            <a:ext cx="9548446" cy="5030296"/>
          </a:xfrm>
        </p:spPr>
        <p:txBody>
          <a:bodyPr>
            <a:normAutofit/>
          </a:bodyPr>
          <a:lstStyle/>
          <a:p>
            <a:pPr algn="l">
              <a:buFont typeface="Wingdings" panose="05000000000000000000" pitchFamily="2" charset="2"/>
              <a:buChar char="v"/>
            </a:pPr>
            <a:r>
              <a:rPr lang="en-US" sz="2000" b="1" i="0" dirty="0">
                <a:solidFill>
                  <a:srgbClr val="D1D5DB"/>
                </a:solidFill>
                <a:effectLst/>
                <a:latin typeface="Arial" panose="020B0604020202020204" pitchFamily="34" charset="0"/>
                <a:cs typeface="Arial" panose="020B0604020202020204" pitchFamily="34" charset="0"/>
              </a:rPr>
              <a:t>Deadliest Events</a:t>
            </a:r>
            <a:r>
              <a:rPr lang="en-US" sz="2000" b="0" i="0" dirty="0">
                <a:solidFill>
                  <a:srgbClr val="D1D5DB"/>
                </a:solidFill>
                <a:effectLst/>
                <a:latin typeface="Arial" panose="020B0604020202020204" pitchFamily="34" charset="0"/>
                <a:cs typeface="Arial" panose="020B0604020202020204" pitchFamily="34" charset="0"/>
              </a:rPr>
              <a:t>: The 2004 tsunami in Indonesia is recorded as the deadliest event, followed by historical tsunamis in Portugal (1755) and other countries. This suggests that while tsunamis can be catastrophic anywhere, certain regions are at higher risk of deadly impact.</a:t>
            </a:r>
          </a:p>
          <a:p>
            <a:pPr algn="l">
              <a:buFont typeface="Wingdings" panose="05000000000000000000" pitchFamily="2" charset="2"/>
              <a:buChar char="v"/>
            </a:pPr>
            <a:endParaRPr lang="en-US" sz="2000" b="0" i="0" dirty="0">
              <a:solidFill>
                <a:srgbClr val="D1D5DB"/>
              </a:solidFill>
              <a:effectLst/>
              <a:latin typeface="Arial" panose="020B0604020202020204" pitchFamily="34" charset="0"/>
              <a:cs typeface="Arial" panose="020B0604020202020204" pitchFamily="34" charset="0"/>
            </a:endParaRPr>
          </a:p>
          <a:p>
            <a:pPr algn="l">
              <a:buFont typeface="Wingdings" panose="05000000000000000000" pitchFamily="2" charset="2"/>
              <a:buChar char="v"/>
            </a:pPr>
            <a:r>
              <a:rPr lang="en-US" sz="2000" b="1" i="0" dirty="0">
                <a:solidFill>
                  <a:srgbClr val="D1D5DB"/>
                </a:solidFill>
                <a:effectLst/>
                <a:latin typeface="Arial" panose="020B0604020202020204" pitchFamily="34" charset="0"/>
                <a:cs typeface="Arial" panose="020B0604020202020204" pitchFamily="34" charset="0"/>
              </a:rPr>
              <a:t>Economic Impact</a:t>
            </a:r>
            <a:r>
              <a:rPr lang="en-US" sz="2000" b="0" i="0" dirty="0">
                <a:solidFill>
                  <a:srgbClr val="D1D5DB"/>
                </a:solidFill>
                <a:effectLst/>
                <a:latin typeface="Arial" panose="020B0604020202020204" pitchFamily="34" charset="0"/>
                <a:cs typeface="Arial" panose="020B0604020202020204" pitchFamily="34" charset="0"/>
              </a:rPr>
              <a:t>: The 2011 event in Japan has been the most financially damaging tsunami recorded in the dataset, which points to the potential high cost when tsunamis affect densely populated and economically developed areas.</a:t>
            </a:r>
          </a:p>
          <a:p>
            <a:pPr algn="l">
              <a:buFont typeface="Wingdings" panose="05000000000000000000" pitchFamily="2" charset="2"/>
              <a:buChar char="v"/>
            </a:pPr>
            <a:endParaRPr lang="en-US" sz="2000" b="0" i="0" dirty="0">
              <a:solidFill>
                <a:srgbClr val="D1D5DB"/>
              </a:solidFill>
              <a:effectLst/>
              <a:latin typeface="Arial" panose="020B0604020202020204" pitchFamily="34" charset="0"/>
              <a:cs typeface="Arial" panose="020B0604020202020204" pitchFamily="34" charset="0"/>
            </a:endParaRPr>
          </a:p>
          <a:p>
            <a:pPr algn="l">
              <a:buFont typeface="Wingdings" panose="05000000000000000000" pitchFamily="2" charset="2"/>
              <a:buChar char="v"/>
            </a:pPr>
            <a:r>
              <a:rPr lang="en-US" sz="2000" b="1" i="0" dirty="0">
                <a:solidFill>
                  <a:srgbClr val="D1D5DB"/>
                </a:solidFill>
                <a:effectLst/>
                <a:latin typeface="Arial" panose="020B0604020202020204" pitchFamily="34" charset="0"/>
                <a:cs typeface="Arial" panose="020B0604020202020204" pitchFamily="34" charset="0"/>
              </a:rPr>
              <a:t>Human Impact</a:t>
            </a:r>
            <a:r>
              <a:rPr lang="en-US" sz="2000" b="0" i="0" dirty="0">
                <a:solidFill>
                  <a:srgbClr val="D1D5DB"/>
                </a:solidFill>
                <a:effectLst/>
                <a:latin typeface="Arial" panose="020B0604020202020204" pitchFamily="34" charset="0"/>
                <a:cs typeface="Arial" panose="020B0604020202020204" pitchFamily="34" charset="0"/>
              </a:rPr>
              <a:t>: The correlation data shows that events with more deposits are strongly associated with higher death tolls and more financial damage, suggesting that the geophysical characteristics of the tsunami have a direct impact on the severity of its effects.</a:t>
            </a:r>
          </a:p>
        </p:txBody>
      </p:sp>
      <p:cxnSp>
        <p:nvCxnSpPr>
          <p:cNvPr id="5" name="Straight Connector 4">
            <a:extLst>
              <a:ext uri="{FF2B5EF4-FFF2-40B4-BE49-F238E27FC236}">
                <a16:creationId xmlns:a16="http://schemas.microsoft.com/office/drawing/2014/main" id="{31DD1CDA-5A58-5FC3-3FAF-FF5AAA81D4D3}"/>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0665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blue line graph with numbers&#10;&#10;Description automatically generated">
            <a:extLst>
              <a:ext uri="{FF2B5EF4-FFF2-40B4-BE49-F238E27FC236}">
                <a16:creationId xmlns:a16="http://schemas.microsoft.com/office/drawing/2014/main" id="{4F1624DD-552F-5B6F-3DA9-AC04AA6B4ABE}"/>
              </a:ext>
            </a:extLst>
          </p:cNvPr>
          <p:cNvPicPr>
            <a:picLocks noGrp="1" noChangeAspect="1"/>
          </p:cNvPicPr>
          <p:nvPr>
            <p:ph idx="1"/>
          </p:nvPr>
        </p:nvPicPr>
        <p:blipFill>
          <a:blip r:embed="rId2"/>
          <a:stretch>
            <a:fillRect/>
          </a:stretch>
        </p:blipFill>
        <p:spPr>
          <a:xfrm>
            <a:off x="342900" y="295274"/>
            <a:ext cx="11623132" cy="2896334"/>
          </a:xfrm>
        </p:spPr>
      </p:pic>
      <p:pic>
        <p:nvPicPr>
          <p:cNvPr id="12" name="Picture 11">
            <a:extLst>
              <a:ext uri="{FF2B5EF4-FFF2-40B4-BE49-F238E27FC236}">
                <a16:creationId xmlns:a16="http://schemas.microsoft.com/office/drawing/2014/main" id="{16ED0348-15CD-2278-3550-0833310D55F3}"/>
              </a:ext>
            </a:extLst>
          </p:cNvPr>
          <p:cNvPicPr>
            <a:picLocks noChangeAspect="1"/>
          </p:cNvPicPr>
          <p:nvPr/>
        </p:nvPicPr>
        <p:blipFill>
          <a:blip r:embed="rId3"/>
          <a:stretch>
            <a:fillRect/>
          </a:stretch>
        </p:blipFill>
        <p:spPr>
          <a:xfrm>
            <a:off x="313518" y="3429000"/>
            <a:ext cx="11652514" cy="3133726"/>
          </a:xfrm>
          <a:prstGeom prst="rect">
            <a:avLst/>
          </a:prstGeom>
        </p:spPr>
      </p:pic>
    </p:spTree>
    <p:extLst>
      <p:ext uri="{BB962C8B-B14F-4D97-AF65-F5344CB8AC3E}">
        <p14:creationId xmlns:p14="http://schemas.microsoft.com/office/powerpoint/2010/main" val="163044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A51AE-45B0-93FD-6F5C-C4EDE9F45803}"/>
              </a:ext>
            </a:extLst>
          </p:cNvPr>
          <p:cNvSpPr>
            <a:spLocks noGrp="1"/>
          </p:cNvSpPr>
          <p:nvPr>
            <p:ph type="title"/>
          </p:nvPr>
        </p:nvSpPr>
        <p:spPr>
          <a:xfrm>
            <a:off x="848458" y="422519"/>
            <a:ext cx="10515600" cy="1325563"/>
          </a:xfrm>
        </p:spPr>
        <p:txBody>
          <a:bodyPr>
            <a:normAutofit/>
          </a:bodyPr>
          <a:lstStyle/>
          <a:p>
            <a:pPr algn="ctr"/>
            <a:r>
              <a:rPr lang="es-ES" dirty="0">
                <a:latin typeface="Arial" panose="020B0604020202020204" pitchFamily="34" charset="0"/>
                <a:cs typeface="Arial" panose="020B0604020202020204" pitchFamily="34" charset="0"/>
              </a:rPr>
              <a:t>FINDINGS </a:t>
            </a:r>
          </a:p>
        </p:txBody>
      </p:sp>
      <p:sp>
        <p:nvSpPr>
          <p:cNvPr id="3" name="Content Placeholder 2">
            <a:extLst>
              <a:ext uri="{FF2B5EF4-FFF2-40B4-BE49-F238E27FC236}">
                <a16:creationId xmlns:a16="http://schemas.microsoft.com/office/drawing/2014/main" id="{AF20D119-3D5D-420A-9EB1-733CF45BB55C}"/>
              </a:ext>
            </a:extLst>
          </p:cNvPr>
          <p:cNvSpPr>
            <a:spLocks noGrp="1"/>
          </p:cNvSpPr>
          <p:nvPr>
            <p:ph idx="1"/>
          </p:nvPr>
        </p:nvSpPr>
        <p:spPr>
          <a:xfrm>
            <a:off x="967154" y="2022234"/>
            <a:ext cx="9548446" cy="5030296"/>
          </a:xfrm>
        </p:spPr>
        <p:txBody>
          <a:bodyPr>
            <a:normAutofit/>
          </a:bodyPr>
          <a:lstStyle/>
          <a:p>
            <a:pPr>
              <a:buFont typeface="Wingdings" panose="05000000000000000000" pitchFamily="2" charset="2"/>
              <a:buChar char="v"/>
            </a:pPr>
            <a:r>
              <a:rPr lang="en-US" sz="2000" b="1" i="0" dirty="0">
                <a:solidFill>
                  <a:srgbClr val="D1D5DB"/>
                </a:solidFill>
                <a:effectLst/>
                <a:latin typeface="Arial" panose="020B0604020202020204" pitchFamily="34" charset="0"/>
                <a:cs typeface="Arial" panose="020B0604020202020204" pitchFamily="34" charset="0"/>
              </a:rPr>
              <a:t>Increased Frequency Over Time</a:t>
            </a:r>
            <a:r>
              <a:rPr lang="en-US" sz="2000" b="0" i="0" dirty="0">
                <a:solidFill>
                  <a:srgbClr val="D1D5DB"/>
                </a:solidFill>
                <a:effectLst/>
                <a:latin typeface="Arial" panose="020B0604020202020204" pitchFamily="34" charset="0"/>
                <a:cs typeface="Arial" panose="020B0604020202020204" pitchFamily="34" charset="0"/>
              </a:rPr>
              <a:t>: There is a noticeable increase in the number of recorded tsunami events over time, particularly from the early 20th century onwards. This could be attributed to better detection and recording methods, along with a possible real increase in occurrences.</a:t>
            </a:r>
          </a:p>
          <a:p>
            <a:pPr>
              <a:buFont typeface="Wingdings" panose="05000000000000000000" pitchFamily="2" charset="2"/>
              <a:buChar char="v"/>
            </a:pPr>
            <a:endParaRPr lang="en-US" sz="2000" b="0" i="0" dirty="0">
              <a:solidFill>
                <a:srgbClr val="D1D5DB"/>
              </a:solidFill>
              <a:effectLst/>
              <a:latin typeface="Arial" panose="020B0604020202020204" pitchFamily="34" charset="0"/>
              <a:cs typeface="Arial" panose="020B0604020202020204" pitchFamily="34" charset="0"/>
            </a:endParaRPr>
          </a:p>
          <a:p>
            <a:pPr algn="l">
              <a:buFont typeface="Wingdings" panose="05000000000000000000" pitchFamily="2" charset="2"/>
              <a:buChar char="v"/>
            </a:pPr>
            <a:r>
              <a:rPr lang="en-US" sz="2000" b="1" i="0" dirty="0">
                <a:solidFill>
                  <a:srgbClr val="D1D5DB"/>
                </a:solidFill>
                <a:effectLst/>
                <a:latin typeface="Arial" panose="020B0604020202020204" pitchFamily="34" charset="0"/>
                <a:cs typeface="Arial" panose="020B0604020202020204" pitchFamily="34" charset="0"/>
              </a:rPr>
              <a:t>Temporal Patterns</a:t>
            </a:r>
            <a:r>
              <a:rPr lang="en-US" sz="2000" b="0" i="0" dirty="0">
                <a:solidFill>
                  <a:srgbClr val="D1D5DB"/>
                </a:solidFill>
                <a:effectLst/>
                <a:latin typeface="Arial" panose="020B0604020202020204" pitchFamily="34" charset="0"/>
                <a:cs typeface="Arial" panose="020B0604020202020204" pitchFamily="34" charset="0"/>
              </a:rPr>
              <a:t>: The data does not indicate any strong temporal pattern in the occurrence of tsunamis related to specific months or days, suggesting that tsunamis occur relatively randomly throughout the year.</a:t>
            </a:r>
          </a:p>
          <a:p>
            <a:pPr algn="l">
              <a:buFont typeface="Wingdings" panose="05000000000000000000" pitchFamily="2" charset="2"/>
              <a:buChar char="v"/>
            </a:pPr>
            <a:endParaRPr lang="en-US" sz="2000" b="0" i="0" dirty="0">
              <a:solidFill>
                <a:srgbClr val="D1D5DB"/>
              </a:solidFill>
              <a:effectLst/>
              <a:latin typeface="Arial" panose="020B0604020202020204" pitchFamily="34" charset="0"/>
              <a:cs typeface="Arial" panose="020B0604020202020204" pitchFamily="34" charset="0"/>
            </a:endParaRPr>
          </a:p>
          <a:p>
            <a:pPr algn="l">
              <a:buFont typeface="Wingdings" panose="05000000000000000000" pitchFamily="2" charset="2"/>
              <a:buChar char="v"/>
            </a:pPr>
            <a:r>
              <a:rPr lang="en-US" sz="2000" b="1" i="0" dirty="0">
                <a:solidFill>
                  <a:srgbClr val="D1D5DB"/>
                </a:solidFill>
                <a:effectLst/>
                <a:latin typeface="Arial" panose="020B0604020202020204" pitchFamily="34" charset="0"/>
                <a:cs typeface="Arial" panose="020B0604020202020204" pitchFamily="34" charset="0"/>
              </a:rPr>
              <a:t>Long-Term Trends</a:t>
            </a:r>
            <a:r>
              <a:rPr lang="en-US" sz="2000" b="0" i="0" dirty="0">
                <a:solidFill>
                  <a:srgbClr val="D1D5DB"/>
                </a:solidFill>
                <a:effectLst/>
                <a:latin typeface="Arial" panose="020B0604020202020204" pitchFamily="34" charset="0"/>
                <a:cs typeface="Arial" panose="020B0604020202020204" pitchFamily="34" charset="0"/>
              </a:rPr>
              <a:t>: Despite the variability in data, there is a long-term trend showing a rise in recorded events, which may necessitate increased attention to tsunami preparedness and mitigation strategies, especially in the most affected regions.</a:t>
            </a:r>
          </a:p>
        </p:txBody>
      </p:sp>
      <p:cxnSp>
        <p:nvCxnSpPr>
          <p:cNvPr id="5" name="Straight Connector 4">
            <a:extLst>
              <a:ext uri="{FF2B5EF4-FFF2-40B4-BE49-F238E27FC236}">
                <a16:creationId xmlns:a16="http://schemas.microsoft.com/office/drawing/2014/main" id="{31DD1CDA-5A58-5FC3-3FAF-FF5AAA81D4D3}"/>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44402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A51AE-45B0-93FD-6F5C-C4EDE9F45803}"/>
              </a:ext>
            </a:extLst>
          </p:cNvPr>
          <p:cNvSpPr>
            <a:spLocks noGrp="1"/>
          </p:cNvSpPr>
          <p:nvPr>
            <p:ph type="title"/>
          </p:nvPr>
        </p:nvSpPr>
        <p:spPr>
          <a:xfrm>
            <a:off x="848458" y="413726"/>
            <a:ext cx="10515600" cy="1325563"/>
          </a:xfrm>
        </p:spPr>
        <p:txBody>
          <a:bodyPr/>
          <a:lstStyle/>
          <a:p>
            <a:pPr algn="ctr"/>
            <a:r>
              <a:rPr lang="es-ES" dirty="0">
                <a:latin typeface="Arial" panose="020B0604020202020204" pitchFamily="34" charset="0"/>
                <a:cs typeface="Arial" panose="020B0604020202020204" pitchFamily="34" charset="0"/>
              </a:rPr>
              <a:t>CONCLUSION</a:t>
            </a:r>
          </a:p>
        </p:txBody>
      </p:sp>
      <p:cxnSp>
        <p:nvCxnSpPr>
          <p:cNvPr id="5" name="Straight Connector 4">
            <a:extLst>
              <a:ext uri="{FF2B5EF4-FFF2-40B4-BE49-F238E27FC236}">
                <a16:creationId xmlns:a16="http://schemas.microsoft.com/office/drawing/2014/main" id="{31DD1CDA-5A58-5FC3-3FAF-FF5AAA81D4D3}"/>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Content Placeholder 5">
            <a:extLst>
              <a:ext uri="{FF2B5EF4-FFF2-40B4-BE49-F238E27FC236}">
                <a16:creationId xmlns:a16="http://schemas.microsoft.com/office/drawing/2014/main" id="{A04CBB5D-DBAB-9ADE-22D3-A6575D00BCE3}"/>
              </a:ext>
            </a:extLst>
          </p:cNvPr>
          <p:cNvSpPr>
            <a:spLocks noGrp="1"/>
          </p:cNvSpPr>
          <p:nvPr>
            <p:ph idx="1"/>
          </p:nvPr>
        </p:nvSpPr>
        <p:spPr/>
        <p:txBody>
          <a:bodyPr>
            <a:normAutofit fontScale="77500" lnSpcReduction="20000"/>
          </a:bodyPr>
          <a:lstStyle/>
          <a:p>
            <a:pPr marL="0" indent="0">
              <a:lnSpc>
                <a:spcPct val="120000"/>
              </a:lnSpc>
              <a:buNone/>
            </a:pPr>
            <a:br>
              <a:rPr lang="en-US" dirty="0"/>
            </a:br>
            <a:r>
              <a:rPr lang="en-US" b="0" i="0" dirty="0">
                <a:solidFill>
                  <a:srgbClr val="D1D5DB"/>
                </a:solidFill>
                <a:effectLst/>
                <a:latin typeface="Arial" panose="020B0604020202020204" pitchFamily="34" charset="0"/>
                <a:cs typeface="Arial" panose="020B0604020202020204" pitchFamily="34" charset="0"/>
              </a:rPr>
              <a:t>Thi</a:t>
            </a:r>
            <a:r>
              <a:rPr lang="en-US" dirty="0">
                <a:solidFill>
                  <a:srgbClr val="D1D5DB"/>
                </a:solidFill>
                <a:latin typeface="Arial" panose="020B0604020202020204" pitchFamily="34" charset="0"/>
                <a:cs typeface="Arial" panose="020B0604020202020204" pitchFamily="34" charset="0"/>
              </a:rPr>
              <a:t>s study </a:t>
            </a:r>
            <a:r>
              <a:rPr lang="en-US" b="0" i="0" dirty="0">
                <a:solidFill>
                  <a:srgbClr val="D1D5DB"/>
                </a:solidFill>
                <a:effectLst/>
                <a:latin typeface="Arial" panose="020B0604020202020204" pitchFamily="34" charset="0"/>
                <a:cs typeface="Arial" panose="020B0604020202020204" pitchFamily="34" charset="0"/>
              </a:rPr>
              <a:t>successfully employed standard data cleaning, wrangling, and exploratory data analysis to investigate tsunami occurrences since 1750, revealing a rise in events post-Industrial Revolution and identifying earthquake-prone regions like Japan, Indonesia, and the USA as the most affected areas. The project adeptly pinpointed earthquakes as the leading cause of tsunamis and established a correlation between tsunami deposits and impact severity. While robust in its current analytical methodologies, the project's future could be strengthened by incorporating predictive modeling and a broader scope of data to enhance the understanding of tsunamis' patterns and risks, paving the way for more informed disaster preparedness and mitigation strategies.</a:t>
            </a:r>
            <a:endParaRPr lang="es-E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13835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primer plano de imagen de onda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7585"/>
            <a:ext cx="12191980" cy="6858000"/>
          </a:xfrm>
          <a:prstGeom prst="rect">
            <a:avLst/>
          </a:prstGeom>
        </p:spPr>
      </p:pic>
      <p:sp>
        <p:nvSpPr>
          <p:cNvPr id="2" name="Título 1">
            <a:extLst>
              <a:ext uri="{FF2B5EF4-FFF2-40B4-BE49-F238E27FC236}">
                <a16:creationId xmlns:a16="http://schemas.microsoft.com/office/drawing/2014/main" id="{AF6636B6-A233-459A-95E5-DFBD46F360BC}"/>
              </a:ext>
            </a:extLst>
          </p:cNvPr>
          <p:cNvSpPr>
            <a:spLocks noGrp="1"/>
          </p:cNvSpPr>
          <p:nvPr>
            <p:ph type="ctrTitle"/>
          </p:nvPr>
        </p:nvSpPr>
        <p:spPr>
          <a:xfrm>
            <a:off x="1652953" y="5745980"/>
            <a:ext cx="10351131" cy="1112019"/>
          </a:xfrm>
        </p:spPr>
        <p:txBody>
          <a:bodyPr rtlCol="0">
            <a:normAutofit/>
          </a:bodyPr>
          <a:lstStyle/>
          <a:p>
            <a:r>
              <a:rPr lang="es-ES" sz="6000" dirty="0">
                <a:latin typeface="Arial" panose="020B0604020202020204" pitchFamily="34" charset="0"/>
                <a:cs typeface="Arial" panose="020B0604020202020204" pitchFamily="34" charset="0"/>
              </a:rPr>
              <a:t>APPENDIX</a:t>
            </a:r>
          </a:p>
        </p:txBody>
      </p:sp>
    </p:spTree>
    <p:extLst>
      <p:ext uri="{BB962C8B-B14F-4D97-AF65-F5344CB8AC3E}">
        <p14:creationId xmlns:p14="http://schemas.microsoft.com/office/powerpoint/2010/main" val="1830968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a:extLst>
              <a:ext uri="{FF2B5EF4-FFF2-40B4-BE49-F238E27FC236}">
                <a16:creationId xmlns:a16="http://schemas.microsoft.com/office/drawing/2014/main" id="{CD5BD475-8A59-8145-6E04-AFA277687361}"/>
              </a:ext>
            </a:extLst>
          </p:cNvPr>
          <p:cNvGraphicFramePr>
            <a:graphicFrameLocks noGrp="1"/>
          </p:cNvGraphicFramePr>
          <p:nvPr>
            <p:ph idx="1"/>
            <p:extLst>
              <p:ext uri="{D42A27DB-BD31-4B8C-83A1-F6EECF244321}">
                <p14:modId xmlns:p14="http://schemas.microsoft.com/office/powerpoint/2010/main" val="2469483140"/>
              </p:ext>
            </p:extLst>
          </p:nvPr>
        </p:nvGraphicFramePr>
        <p:xfrm>
          <a:off x="3725518" y="109329"/>
          <a:ext cx="4794228" cy="6639342"/>
        </p:xfrm>
        <a:graphic>
          <a:graphicData uri="http://schemas.openxmlformats.org/drawingml/2006/table">
            <a:tbl>
              <a:tblPr firstRow="1" firstCol="1" bandRow="1">
                <a:tableStyleId>{5C22544A-7EE6-4342-B048-85BDC9FD1C3A}</a:tableStyleId>
              </a:tblPr>
              <a:tblGrid>
                <a:gridCol w="1374599">
                  <a:extLst>
                    <a:ext uri="{9D8B030D-6E8A-4147-A177-3AD203B41FA5}">
                      <a16:colId xmlns:a16="http://schemas.microsoft.com/office/drawing/2014/main" val="3754577831"/>
                    </a:ext>
                  </a:extLst>
                </a:gridCol>
                <a:gridCol w="3419629">
                  <a:extLst>
                    <a:ext uri="{9D8B030D-6E8A-4147-A177-3AD203B41FA5}">
                      <a16:colId xmlns:a16="http://schemas.microsoft.com/office/drawing/2014/main" val="1036600194"/>
                    </a:ext>
                  </a:extLst>
                </a:gridCol>
              </a:tblGrid>
              <a:tr h="328735">
                <a:tc>
                  <a:txBody>
                    <a:bodyPr/>
                    <a:lstStyle/>
                    <a:p>
                      <a:pPr marL="0" marR="0" algn="ctr">
                        <a:lnSpc>
                          <a:spcPct val="107000"/>
                        </a:lnSpc>
                        <a:spcBef>
                          <a:spcPts val="0"/>
                        </a:spcBef>
                        <a:spcAft>
                          <a:spcPts val="800"/>
                        </a:spcAft>
                      </a:pPr>
                      <a:r>
                        <a:rPr lang="en-US" sz="700" kern="0" dirty="0">
                          <a:effectLst/>
                        </a:rPr>
                        <a:t>Dropped Column Name</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700" kern="0" dirty="0">
                          <a:effectLst/>
                        </a:rPr>
                        <a:t>Reason</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2139100540"/>
                  </a:ext>
                </a:extLst>
              </a:tr>
              <a:tr h="121427">
                <a:tc>
                  <a:txBody>
                    <a:bodyPr/>
                    <a:lstStyle/>
                    <a:p>
                      <a:pPr marL="0" marR="0" algn="ctr">
                        <a:lnSpc>
                          <a:spcPct val="107000"/>
                        </a:lnSpc>
                        <a:spcBef>
                          <a:spcPts val="0"/>
                        </a:spcBef>
                        <a:spcAft>
                          <a:spcPts val="800"/>
                        </a:spcAft>
                      </a:pPr>
                      <a:r>
                        <a:rPr lang="en-US" sz="500" kern="0">
                          <a:effectLst/>
                        </a:rPr>
                        <a:t>Unnamed: 0</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Column contain no data</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4494822"/>
                  </a:ext>
                </a:extLst>
              </a:tr>
              <a:tr h="234704">
                <a:tc>
                  <a:txBody>
                    <a:bodyPr/>
                    <a:lstStyle/>
                    <a:p>
                      <a:pPr marL="0" marR="0" algn="ctr">
                        <a:lnSpc>
                          <a:spcPct val="107000"/>
                        </a:lnSpc>
                        <a:spcBef>
                          <a:spcPts val="0"/>
                        </a:spcBef>
                        <a:spcAft>
                          <a:spcPts val="800"/>
                        </a:spcAft>
                      </a:pPr>
                      <a:r>
                        <a:rPr lang="en-US" sz="500" kern="0">
                          <a:effectLst/>
                        </a:rPr>
                        <a:t>Id</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Does not provide any useful information for the analysis</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2540552818"/>
                  </a:ext>
                </a:extLst>
              </a:tr>
              <a:tr h="121427">
                <a:tc>
                  <a:txBody>
                    <a:bodyPr/>
                    <a:lstStyle/>
                    <a:p>
                      <a:pPr marL="0" marR="0" algn="ctr">
                        <a:lnSpc>
                          <a:spcPct val="107000"/>
                        </a:lnSpc>
                        <a:spcBef>
                          <a:spcPts val="0"/>
                        </a:spcBef>
                        <a:spcAft>
                          <a:spcPts val="800"/>
                        </a:spcAft>
                      </a:pPr>
                      <a:r>
                        <a:rPr lang="en-US" sz="500" kern="0">
                          <a:effectLst/>
                        </a:rPr>
                        <a:t>Hr</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This degree of time information is not required</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3749124104"/>
                  </a:ext>
                </a:extLst>
              </a:tr>
              <a:tr h="126024">
                <a:tc>
                  <a:txBody>
                    <a:bodyPr/>
                    <a:lstStyle/>
                    <a:p>
                      <a:pPr marL="0" marR="0" algn="ctr">
                        <a:lnSpc>
                          <a:spcPct val="107000"/>
                        </a:lnSpc>
                        <a:spcBef>
                          <a:spcPts val="0"/>
                        </a:spcBef>
                        <a:spcAft>
                          <a:spcPts val="800"/>
                        </a:spcAft>
                      </a:pPr>
                      <a:r>
                        <a:rPr lang="en-US" sz="500" kern="0">
                          <a:effectLst/>
                        </a:rPr>
                        <a:t>Mn</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This degree of time information is not required</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33059076"/>
                  </a:ext>
                </a:extLst>
              </a:tr>
              <a:tr h="121427">
                <a:tc>
                  <a:txBody>
                    <a:bodyPr/>
                    <a:lstStyle/>
                    <a:p>
                      <a:pPr marL="0" marR="0" algn="ctr">
                        <a:lnSpc>
                          <a:spcPct val="107000"/>
                        </a:lnSpc>
                        <a:spcBef>
                          <a:spcPts val="0"/>
                        </a:spcBef>
                        <a:spcAft>
                          <a:spcPts val="800"/>
                        </a:spcAft>
                      </a:pPr>
                      <a:r>
                        <a:rPr lang="en-US" sz="500" kern="0">
                          <a:effectLst/>
                        </a:rPr>
                        <a:t>Sec</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This degree of time information is not required</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242553509"/>
                  </a:ext>
                </a:extLst>
              </a:tr>
              <a:tr h="234704">
                <a:tc>
                  <a:txBody>
                    <a:bodyPr/>
                    <a:lstStyle/>
                    <a:p>
                      <a:pPr marL="0" marR="0" algn="ctr">
                        <a:lnSpc>
                          <a:spcPct val="107000"/>
                        </a:lnSpc>
                        <a:spcBef>
                          <a:spcPts val="0"/>
                        </a:spcBef>
                        <a:spcAft>
                          <a:spcPts val="800"/>
                        </a:spcAft>
                      </a:pPr>
                      <a:r>
                        <a:rPr lang="en-US" sz="500" kern="0" dirty="0">
                          <a:effectLst/>
                        </a:rPr>
                        <a:t>Vol</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Source data set provides a link to information about volcanic eruption pertaining to the tsunami event.</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40223477"/>
                  </a:ext>
                </a:extLst>
              </a:tr>
              <a:tr h="234704">
                <a:tc>
                  <a:txBody>
                    <a:bodyPr/>
                    <a:lstStyle/>
                    <a:p>
                      <a:pPr marL="0" marR="0" algn="ctr">
                        <a:lnSpc>
                          <a:spcPct val="107000"/>
                        </a:lnSpc>
                        <a:spcBef>
                          <a:spcPts val="0"/>
                        </a:spcBef>
                        <a:spcAft>
                          <a:spcPts val="800"/>
                        </a:spcAft>
                      </a:pPr>
                      <a:r>
                        <a:rPr lang="en-US" sz="500" kern="0">
                          <a:effectLst/>
                        </a:rPr>
                        <a:t>More Info</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Source data set provides a link with more information about the specific event.</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680897910"/>
                  </a:ext>
                </a:extLst>
              </a:tr>
              <a:tr h="121427">
                <a:tc>
                  <a:txBody>
                    <a:bodyPr/>
                    <a:lstStyle/>
                    <a:p>
                      <a:pPr marL="0" marR="0" algn="ctr">
                        <a:lnSpc>
                          <a:spcPct val="107000"/>
                        </a:lnSpc>
                        <a:spcBef>
                          <a:spcPts val="0"/>
                        </a:spcBef>
                        <a:spcAft>
                          <a:spcPts val="800"/>
                        </a:spcAft>
                      </a:pPr>
                      <a:r>
                        <a:rPr lang="en-US" sz="500" kern="0">
                          <a:effectLst/>
                        </a:rPr>
                        <a:t>Tsunami Magnitude (Abe)</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99.9% missing values </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2015280234"/>
                  </a:ext>
                </a:extLst>
              </a:tr>
              <a:tr h="121427">
                <a:tc>
                  <a:txBody>
                    <a:bodyPr/>
                    <a:lstStyle/>
                    <a:p>
                      <a:pPr marL="0" marR="0" algn="ctr">
                        <a:lnSpc>
                          <a:spcPct val="107000"/>
                        </a:lnSpc>
                        <a:spcBef>
                          <a:spcPts val="0"/>
                        </a:spcBef>
                        <a:spcAft>
                          <a:spcPts val="800"/>
                        </a:spcAft>
                      </a:pPr>
                      <a:r>
                        <a:rPr lang="en-US" sz="500" kern="0">
                          <a:effectLst/>
                        </a:rPr>
                        <a:t>Warn Status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97% missing values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557227536"/>
                  </a:ext>
                </a:extLst>
              </a:tr>
              <a:tr h="121427">
                <a:tc>
                  <a:txBody>
                    <a:bodyPr/>
                    <a:lstStyle/>
                    <a:p>
                      <a:pPr marL="0" marR="0" algn="ctr">
                        <a:lnSpc>
                          <a:spcPct val="107000"/>
                        </a:lnSpc>
                        <a:spcBef>
                          <a:spcPts val="0"/>
                        </a:spcBef>
                        <a:spcAft>
                          <a:spcPts val="800"/>
                        </a:spcAft>
                      </a:pPr>
                      <a:r>
                        <a:rPr lang="en-US" sz="500" kern="0">
                          <a:effectLst/>
                        </a:rPr>
                        <a:t>Missing</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99.8% missing values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6905286"/>
                  </a:ext>
                </a:extLst>
              </a:tr>
              <a:tr h="121427">
                <a:tc>
                  <a:txBody>
                    <a:bodyPr/>
                    <a:lstStyle/>
                    <a:p>
                      <a:pPr marL="0" marR="0" algn="ctr">
                        <a:lnSpc>
                          <a:spcPct val="107000"/>
                        </a:lnSpc>
                        <a:spcBef>
                          <a:spcPts val="0"/>
                        </a:spcBef>
                        <a:spcAft>
                          <a:spcPts val="800"/>
                        </a:spcAft>
                      </a:pPr>
                      <a:r>
                        <a:rPr lang="en-US" sz="500" kern="0">
                          <a:effectLst/>
                        </a:rPr>
                        <a:t>Missing Description</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99.8% missing values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2614498802"/>
                  </a:ext>
                </a:extLst>
              </a:tr>
              <a:tr h="121427">
                <a:tc>
                  <a:txBody>
                    <a:bodyPr/>
                    <a:lstStyle/>
                    <a:p>
                      <a:pPr marL="0" marR="0" algn="ctr">
                        <a:lnSpc>
                          <a:spcPct val="107000"/>
                        </a:lnSpc>
                        <a:spcBef>
                          <a:spcPts val="0"/>
                        </a:spcBef>
                        <a:spcAft>
                          <a:spcPts val="800"/>
                        </a:spcAft>
                      </a:pPr>
                      <a:r>
                        <a:rPr lang="en-US" sz="500" kern="0">
                          <a:effectLst/>
                        </a:rPr>
                        <a:t>Injuries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96.8% missing values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2513236745"/>
                  </a:ext>
                </a:extLst>
              </a:tr>
              <a:tr h="121427">
                <a:tc>
                  <a:txBody>
                    <a:bodyPr/>
                    <a:lstStyle/>
                    <a:p>
                      <a:pPr marL="0" marR="0" algn="ctr">
                        <a:lnSpc>
                          <a:spcPct val="107000"/>
                        </a:lnSpc>
                        <a:spcBef>
                          <a:spcPts val="0"/>
                        </a:spcBef>
                        <a:spcAft>
                          <a:spcPts val="800"/>
                        </a:spcAft>
                      </a:pPr>
                      <a:r>
                        <a:rPr lang="en-US" sz="500" kern="0">
                          <a:effectLst/>
                        </a:rPr>
                        <a:t>Injuries Description</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96.3% missing values</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2157421671"/>
                  </a:ext>
                </a:extLst>
              </a:tr>
              <a:tr h="121427">
                <a:tc>
                  <a:txBody>
                    <a:bodyPr/>
                    <a:lstStyle/>
                    <a:p>
                      <a:pPr marL="0" marR="0" algn="ctr">
                        <a:lnSpc>
                          <a:spcPct val="107000"/>
                        </a:lnSpc>
                        <a:spcBef>
                          <a:spcPts val="0"/>
                        </a:spcBef>
                        <a:spcAft>
                          <a:spcPts val="800"/>
                        </a:spcAft>
                      </a:pPr>
                      <a:r>
                        <a:rPr lang="en-US" sz="500" kern="0">
                          <a:effectLst/>
                        </a:rPr>
                        <a:t>Houses Destroyed</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96.5% missing values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023433518"/>
                  </a:ext>
                </a:extLst>
              </a:tr>
              <a:tr h="121427">
                <a:tc>
                  <a:txBody>
                    <a:bodyPr/>
                    <a:lstStyle/>
                    <a:p>
                      <a:pPr marL="0" marR="0" algn="ctr">
                        <a:lnSpc>
                          <a:spcPct val="107000"/>
                        </a:lnSpc>
                        <a:spcBef>
                          <a:spcPts val="0"/>
                        </a:spcBef>
                        <a:spcAft>
                          <a:spcPts val="800"/>
                        </a:spcAft>
                      </a:pPr>
                      <a:r>
                        <a:rPr lang="en-US" sz="500" kern="0">
                          <a:effectLst/>
                        </a:rPr>
                        <a:t>Houses Destroyed Description</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90.5% missing values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013345575"/>
                  </a:ext>
                </a:extLst>
              </a:tr>
              <a:tr h="121427">
                <a:tc>
                  <a:txBody>
                    <a:bodyPr/>
                    <a:lstStyle/>
                    <a:p>
                      <a:pPr marL="0" marR="0" algn="ctr">
                        <a:lnSpc>
                          <a:spcPct val="107000"/>
                        </a:lnSpc>
                        <a:spcBef>
                          <a:spcPts val="0"/>
                        </a:spcBef>
                        <a:spcAft>
                          <a:spcPts val="800"/>
                        </a:spcAft>
                      </a:pPr>
                      <a:r>
                        <a:rPr lang="en-US" sz="500" kern="0">
                          <a:effectLst/>
                        </a:rPr>
                        <a:t>Houses Damaged</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99.3% missing values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4185155875"/>
                  </a:ext>
                </a:extLst>
              </a:tr>
              <a:tr h="121427">
                <a:tc>
                  <a:txBody>
                    <a:bodyPr/>
                    <a:lstStyle/>
                    <a:p>
                      <a:pPr marL="0" marR="0" algn="ctr">
                        <a:lnSpc>
                          <a:spcPct val="107000"/>
                        </a:lnSpc>
                        <a:spcBef>
                          <a:spcPts val="0"/>
                        </a:spcBef>
                        <a:spcAft>
                          <a:spcPts val="800"/>
                        </a:spcAft>
                      </a:pPr>
                      <a:r>
                        <a:rPr lang="en-US" sz="500" kern="0" dirty="0">
                          <a:effectLst/>
                        </a:rPr>
                        <a:t>Houses Damaged Description</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97.4% missing values</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190166041"/>
                  </a:ext>
                </a:extLst>
              </a:tr>
              <a:tr h="354720">
                <a:tc>
                  <a:txBody>
                    <a:bodyPr/>
                    <a:lstStyle/>
                    <a:p>
                      <a:pPr marL="0" marR="0" algn="ctr">
                        <a:lnSpc>
                          <a:spcPct val="107000"/>
                        </a:lnSpc>
                        <a:spcBef>
                          <a:spcPts val="0"/>
                        </a:spcBef>
                        <a:spcAft>
                          <a:spcPts val="800"/>
                        </a:spcAft>
                      </a:pPr>
                      <a:r>
                        <a:rPr lang="en-US" sz="500" kern="0">
                          <a:effectLst/>
                        </a:rPr>
                        <a:t>Total Death Description</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Total data also includes source event (earthquake, volcano eruption etc.) statistics which are not of interest for this analysis.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676596317"/>
                  </a:ext>
                </a:extLst>
              </a:tr>
              <a:tr h="354720">
                <a:tc>
                  <a:txBody>
                    <a:bodyPr/>
                    <a:lstStyle/>
                    <a:p>
                      <a:pPr marL="0" marR="0" algn="ctr">
                        <a:lnSpc>
                          <a:spcPct val="107000"/>
                        </a:lnSpc>
                        <a:spcBef>
                          <a:spcPts val="0"/>
                        </a:spcBef>
                        <a:spcAft>
                          <a:spcPts val="800"/>
                        </a:spcAft>
                      </a:pPr>
                      <a:r>
                        <a:rPr lang="en-US" sz="500" kern="0">
                          <a:effectLst/>
                        </a:rPr>
                        <a:t>Total Missing</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Total data also includes source event (earthquake, volcano eruption etc.) statistics which are not of interest for this analysis.</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422615296"/>
                  </a:ext>
                </a:extLst>
              </a:tr>
              <a:tr h="354720">
                <a:tc>
                  <a:txBody>
                    <a:bodyPr/>
                    <a:lstStyle/>
                    <a:p>
                      <a:pPr marL="0" marR="0" algn="ctr">
                        <a:lnSpc>
                          <a:spcPct val="107000"/>
                        </a:lnSpc>
                        <a:spcBef>
                          <a:spcPts val="0"/>
                        </a:spcBef>
                        <a:spcAft>
                          <a:spcPts val="800"/>
                        </a:spcAft>
                      </a:pPr>
                      <a:r>
                        <a:rPr lang="en-US" sz="500" kern="0">
                          <a:effectLst/>
                        </a:rPr>
                        <a:t>Total Missing Description</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Total data also includes source event (earthquake, volcano eruption etc.) statistics which are not of interest for this analysis.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560444690"/>
                  </a:ext>
                </a:extLst>
              </a:tr>
              <a:tr h="354720">
                <a:tc>
                  <a:txBody>
                    <a:bodyPr/>
                    <a:lstStyle/>
                    <a:p>
                      <a:pPr marL="0" marR="0" algn="ctr">
                        <a:lnSpc>
                          <a:spcPct val="107000"/>
                        </a:lnSpc>
                        <a:spcBef>
                          <a:spcPts val="0"/>
                        </a:spcBef>
                        <a:spcAft>
                          <a:spcPts val="800"/>
                        </a:spcAft>
                      </a:pPr>
                      <a:r>
                        <a:rPr lang="en-US" sz="500" kern="0">
                          <a:effectLst/>
                        </a:rPr>
                        <a:t>Total Injuries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Total data also includes source event (earthquake, volcano eruption etc.) statistics which are not of interest for this analysis.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997315134"/>
                  </a:ext>
                </a:extLst>
              </a:tr>
              <a:tr h="354720">
                <a:tc>
                  <a:txBody>
                    <a:bodyPr/>
                    <a:lstStyle/>
                    <a:p>
                      <a:pPr marL="0" marR="0" algn="ctr">
                        <a:lnSpc>
                          <a:spcPct val="107000"/>
                        </a:lnSpc>
                        <a:spcBef>
                          <a:spcPts val="0"/>
                        </a:spcBef>
                        <a:spcAft>
                          <a:spcPts val="800"/>
                        </a:spcAft>
                      </a:pPr>
                      <a:r>
                        <a:rPr lang="en-US" sz="500" kern="0">
                          <a:effectLst/>
                        </a:rPr>
                        <a:t>Total Injuries Description</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Total data also includes source event (earthquake, volcano eruption etc.) statistics which are not of interest for this analysis.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2280274637"/>
                  </a:ext>
                </a:extLst>
              </a:tr>
              <a:tr h="354720">
                <a:tc>
                  <a:txBody>
                    <a:bodyPr/>
                    <a:lstStyle/>
                    <a:p>
                      <a:pPr marL="0" marR="0" algn="ctr">
                        <a:lnSpc>
                          <a:spcPct val="107000"/>
                        </a:lnSpc>
                        <a:spcBef>
                          <a:spcPts val="0"/>
                        </a:spcBef>
                        <a:spcAft>
                          <a:spcPts val="800"/>
                        </a:spcAft>
                      </a:pPr>
                      <a:r>
                        <a:rPr lang="en-US" sz="500" kern="0">
                          <a:effectLst/>
                        </a:rPr>
                        <a:t>Total Damage ($Mil)</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Total data also includes source event (earthquake, volcano eruption etc.) statistics which are not of interest for this analysis.</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002812454"/>
                  </a:ext>
                </a:extLst>
              </a:tr>
              <a:tr h="354720">
                <a:tc>
                  <a:txBody>
                    <a:bodyPr/>
                    <a:lstStyle/>
                    <a:p>
                      <a:pPr marL="0" marR="0" algn="ctr">
                        <a:lnSpc>
                          <a:spcPct val="107000"/>
                        </a:lnSpc>
                        <a:spcBef>
                          <a:spcPts val="0"/>
                        </a:spcBef>
                        <a:spcAft>
                          <a:spcPts val="800"/>
                        </a:spcAft>
                      </a:pPr>
                      <a:r>
                        <a:rPr lang="en-US" sz="500" kern="0">
                          <a:effectLst/>
                        </a:rPr>
                        <a:t>Total Damage Description</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a:effectLst/>
                        </a:rPr>
                        <a:t>Total data also includes source event (earthquake, volcano eruption etc.) statistics which are not of interest for this analysis.</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739319400"/>
                  </a:ext>
                </a:extLst>
              </a:tr>
              <a:tr h="354720">
                <a:tc>
                  <a:txBody>
                    <a:bodyPr/>
                    <a:lstStyle/>
                    <a:p>
                      <a:pPr marL="0" marR="0" algn="ctr">
                        <a:lnSpc>
                          <a:spcPct val="107000"/>
                        </a:lnSpc>
                        <a:spcBef>
                          <a:spcPts val="0"/>
                        </a:spcBef>
                        <a:spcAft>
                          <a:spcPts val="800"/>
                        </a:spcAft>
                      </a:pPr>
                      <a:r>
                        <a:rPr lang="en-US" sz="500" kern="0">
                          <a:effectLst/>
                        </a:rPr>
                        <a:t>Total Houses Destroyed</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Total data also includes source event (earthquake, volcano eruption etc.) statistics which are not of interest for this analysis.</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2698912427"/>
                  </a:ext>
                </a:extLst>
              </a:tr>
              <a:tr h="354720">
                <a:tc>
                  <a:txBody>
                    <a:bodyPr/>
                    <a:lstStyle/>
                    <a:p>
                      <a:pPr marL="0" marR="0" algn="ctr">
                        <a:lnSpc>
                          <a:spcPct val="107000"/>
                        </a:lnSpc>
                        <a:spcBef>
                          <a:spcPts val="0"/>
                        </a:spcBef>
                        <a:spcAft>
                          <a:spcPts val="800"/>
                        </a:spcAft>
                      </a:pPr>
                      <a:r>
                        <a:rPr lang="en-US" sz="500" kern="0">
                          <a:effectLst/>
                        </a:rPr>
                        <a:t>Total Houses Destroyed Description</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Total data also includes source event (earthquake, volcano eruption etc.) statistics which are not of interest for this analysis.</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202162002"/>
                  </a:ext>
                </a:extLst>
              </a:tr>
              <a:tr h="354720">
                <a:tc>
                  <a:txBody>
                    <a:bodyPr/>
                    <a:lstStyle/>
                    <a:p>
                      <a:pPr marL="0" marR="0" algn="ctr">
                        <a:lnSpc>
                          <a:spcPct val="107000"/>
                        </a:lnSpc>
                        <a:spcBef>
                          <a:spcPts val="0"/>
                        </a:spcBef>
                        <a:spcAft>
                          <a:spcPts val="800"/>
                        </a:spcAft>
                      </a:pPr>
                      <a:r>
                        <a:rPr lang="en-US" sz="500" kern="0">
                          <a:effectLst/>
                        </a:rPr>
                        <a:t>Total Houses Damaged</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Total data also includes source event (earthquake, volcano eruption etc.) statistics which are not of interest for this analysis.</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3615391075"/>
                  </a:ext>
                </a:extLst>
              </a:tr>
              <a:tr h="354720">
                <a:tc>
                  <a:txBody>
                    <a:bodyPr/>
                    <a:lstStyle/>
                    <a:p>
                      <a:pPr marL="0" marR="0" algn="ctr">
                        <a:lnSpc>
                          <a:spcPct val="107000"/>
                        </a:lnSpc>
                        <a:spcBef>
                          <a:spcPts val="0"/>
                        </a:spcBef>
                        <a:spcAft>
                          <a:spcPts val="800"/>
                        </a:spcAft>
                      </a:pPr>
                      <a:r>
                        <a:rPr lang="en-US" sz="500" kern="0">
                          <a:effectLst/>
                        </a:rPr>
                        <a:t>Total Houses Damaged Description</a:t>
                      </a:r>
                      <a:endParaRPr lang="es-ES" sz="500" kern="10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tc>
                  <a:txBody>
                    <a:bodyPr/>
                    <a:lstStyle/>
                    <a:p>
                      <a:pPr marL="0" marR="0" algn="ctr">
                        <a:lnSpc>
                          <a:spcPct val="107000"/>
                        </a:lnSpc>
                        <a:spcBef>
                          <a:spcPts val="0"/>
                        </a:spcBef>
                        <a:spcAft>
                          <a:spcPts val="800"/>
                        </a:spcAft>
                      </a:pPr>
                      <a:r>
                        <a:rPr lang="en-US" sz="500" kern="0" dirty="0">
                          <a:effectLst/>
                        </a:rPr>
                        <a:t>Total data also includes source event (earthquake, volcano eruption etc.) statistics which are not of interest for this analysis.</a:t>
                      </a:r>
                      <a:endParaRPr lang="es-ES" sz="500" kern="100" dirty="0">
                        <a:effectLst/>
                        <a:latin typeface="Calibri" panose="020F0502020204030204" pitchFamily="34" charset="0"/>
                        <a:ea typeface="Calibri" panose="020F0502020204030204" pitchFamily="34" charset="0"/>
                        <a:cs typeface="Arial" panose="020B0604020202020204" pitchFamily="34" charset="0"/>
                      </a:endParaRPr>
                    </a:p>
                  </a:txBody>
                  <a:tcPr marL="28105" marR="28105" marT="0" marB="0"/>
                </a:tc>
                <a:extLst>
                  <a:ext uri="{0D108BD9-81ED-4DB2-BD59-A6C34878D82A}">
                    <a16:rowId xmlns:a16="http://schemas.microsoft.com/office/drawing/2014/main" val="1621086712"/>
                  </a:ext>
                </a:extLst>
              </a:tr>
            </a:tbl>
          </a:graphicData>
        </a:graphic>
      </p:graphicFrame>
    </p:spTree>
    <p:extLst>
      <p:ext uri="{BB962C8B-B14F-4D97-AF65-F5344CB8AC3E}">
        <p14:creationId xmlns:p14="http://schemas.microsoft.com/office/powerpoint/2010/main" val="39998039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221E7D3-347D-EE7F-BF93-8201AFA0A679}"/>
              </a:ext>
            </a:extLst>
          </p:cNvPr>
          <p:cNvPicPr>
            <a:picLocks noGrp="1" noChangeAspect="1"/>
          </p:cNvPicPr>
          <p:nvPr>
            <p:ph idx="1"/>
          </p:nvPr>
        </p:nvPicPr>
        <p:blipFill>
          <a:blip r:embed="rId2"/>
          <a:stretch>
            <a:fillRect/>
          </a:stretch>
        </p:blipFill>
        <p:spPr>
          <a:xfrm>
            <a:off x="290145" y="273797"/>
            <a:ext cx="11579469" cy="6310406"/>
          </a:xfrm>
        </p:spPr>
      </p:pic>
    </p:spTree>
    <p:extLst>
      <p:ext uri="{BB962C8B-B14F-4D97-AF65-F5344CB8AC3E}">
        <p14:creationId xmlns:p14="http://schemas.microsoft.com/office/powerpoint/2010/main" val="1413719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DF6ED-5404-424D-72D1-EEC95CE52F02}"/>
              </a:ext>
            </a:extLst>
          </p:cNvPr>
          <p:cNvSpPr>
            <a:spLocks noGrp="1"/>
          </p:cNvSpPr>
          <p:nvPr>
            <p:ph type="title"/>
          </p:nvPr>
        </p:nvSpPr>
        <p:spPr/>
        <p:txBody>
          <a:bodyPr/>
          <a:lstStyle/>
          <a:p>
            <a:pPr algn="ctr"/>
            <a:r>
              <a:rPr lang="es-ES" dirty="0"/>
              <a:t>HISTOGRAM &amp; BOXPLOT: YEAR</a:t>
            </a:r>
          </a:p>
        </p:txBody>
      </p:sp>
      <p:pic>
        <p:nvPicPr>
          <p:cNvPr id="5" name="Content Placeholder 4">
            <a:extLst>
              <a:ext uri="{FF2B5EF4-FFF2-40B4-BE49-F238E27FC236}">
                <a16:creationId xmlns:a16="http://schemas.microsoft.com/office/drawing/2014/main" id="{A3400256-E8AC-B2BF-253A-6C470B31811B}"/>
              </a:ext>
            </a:extLst>
          </p:cNvPr>
          <p:cNvPicPr>
            <a:picLocks noGrp="1" noChangeAspect="1"/>
          </p:cNvPicPr>
          <p:nvPr>
            <p:ph idx="1"/>
          </p:nvPr>
        </p:nvPicPr>
        <p:blipFill>
          <a:blip r:embed="rId2"/>
          <a:stretch>
            <a:fillRect/>
          </a:stretch>
        </p:blipFill>
        <p:spPr>
          <a:xfrm>
            <a:off x="967154" y="1995854"/>
            <a:ext cx="10278208" cy="4352192"/>
          </a:xfrm>
        </p:spPr>
      </p:pic>
      <p:cxnSp>
        <p:nvCxnSpPr>
          <p:cNvPr id="6" name="Straight Connector 5">
            <a:extLst>
              <a:ext uri="{FF2B5EF4-FFF2-40B4-BE49-F238E27FC236}">
                <a16:creationId xmlns:a16="http://schemas.microsoft.com/office/drawing/2014/main" id="{DF25E046-40DF-CD34-4DD9-EDE0CBED636F}"/>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1058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B54718E-B7A9-4152-131F-5058F08ECFCC}"/>
              </a:ext>
            </a:extLst>
          </p:cNvPr>
          <p:cNvPicPr>
            <a:picLocks noGrp="1" noChangeAspect="1"/>
          </p:cNvPicPr>
          <p:nvPr>
            <p:ph idx="1"/>
          </p:nvPr>
        </p:nvPicPr>
        <p:blipFill>
          <a:blip r:embed="rId2"/>
          <a:stretch>
            <a:fillRect/>
          </a:stretch>
        </p:blipFill>
        <p:spPr>
          <a:xfrm>
            <a:off x="967155" y="2039815"/>
            <a:ext cx="10278207" cy="4273062"/>
          </a:xfrm>
        </p:spPr>
      </p:pic>
      <p:sp>
        <p:nvSpPr>
          <p:cNvPr id="10" name="Title 1">
            <a:extLst>
              <a:ext uri="{FF2B5EF4-FFF2-40B4-BE49-F238E27FC236}">
                <a16:creationId xmlns:a16="http://schemas.microsoft.com/office/drawing/2014/main" id="{9E722C30-BC5D-CF27-5BE9-0C572BE60D09}"/>
              </a:ext>
            </a:extLst>
          </p:cNvPr>
          <p:cNvSpPr>
            <a:spLocks noGrp="1"/>
          </p:cNvSpPr>
          <p:nvPr>
            <p:ph type="title"/>
          </p:nvPr>
        </p:nvSpPr>
        <p:spPr>
          <a:xfrm>
            <a:off x="838200" y="180487"/>
            <a:ext cx="10515600" cy="1325563"/>
          </a:xfrm>
        </p:spPr>
        <p:txBody>
          <a:bodyPr>
            <a:normAutofit fontScale="90000"/>
          </a:bodyPr>
          <a:lstStyle/>
          <a:p>
            <a:pPr algn="ctr"/>
            <a:r>
              <a:rPr lang="es-ES" dirty="0"/>
              <a:t>HISTOGRAM &amp; BOXPLOT: EARTHQUAKE MAGNITUDE</a:t>
            </a:r>
          </a:p>
        </p:txBody>
      </p:sp>
      <p:cxnSp>
        <p:nvCxnSpPr>
          <p:cNvPr id="11" name="Straight Connector 10">
            <a:extLst>
              <a:ext uri="{FF2B5EF4-FFF2-40B4-BE49-F238E27FC236}">
                <a16:creationId xmlns:a16="http://schemas.microsoft.com/office/drawing/2014/main" id="{82D0181C-7F33-1702-E869-41E076A74391}"/>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2340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A51AE-45B0-93FD-6F5C-C4EDE9F45803}"/>
              </a:ext>
            </a:extLst>
          </p:cNvPr>
          <p:cNvSpPr>
            <a:spLocks noGrp="1"/>
          </p:cNvSpPr>
          <p:nvPr>
            <p:ph type="title"/>
          </p:nvPr>
        </p:nvSpPr>
        <p:spPr>
          <a:xfrm>
            <a:off x="848458" y="413726"/>
            <a:ext cx="10515600" cy="1325563"/>
          </a:xfrm>
        </p:spPr>
        <p:txBody>
          <a:bodyPr/>
          <a:lstStyle/>
          <a:p>
            <a:pPr algn="ctr"/>
            <a:r>
              <a:rPr lang="en-US" dirty="0">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AF20D119-3D5D-420A-9EB1-733CF45BB55C}"/>
              </a:ext>
            </a:extLst>
          </p:cNvPr>
          <p:cNvSpPr>
            <a:spLocks noGrp="1"/>
          </p:cNvSpPr>
          <p:nvPr>
            <p:ph idx="1"/>
          </p:nvPr>
        </p:nvSpPr>
        <p:spPr>
          <a:xfrm>
            <a:off x="979100" y="2130425"/>
            <a:ext cx="10233800" cy="3590437"/>
          </a:xfrm>
        </p:spPr>
        <p:txBody>
          <a:bodyPr/>
          <a:lstStyle/>
          <a:p>
            <a:pPr>
              <a:buFont typeface="Wingdings" panose="05000000000000000000" pitchFamily="2" charset="2"/>
              <a:buChar char="v"/>
            </a:pPr>
            <a:r>
              <a:rPr lang="en-US" dirty="0">
                <a:latin typeface="Arial" panose="020B0604020202020204" pitchFamily="34" charset="0"/>
                <a:cs typeface="Arial" panose="020B0604020202020204" pitchFamily="34" charset="0"/>
              </a:rPr>
              <a:t>Executive Summary</a:t>
            </a:r>
          </a:p>
          <a:p>
            <a:pPr>
              <a:buFont typeface="Wingdings" panose="05000000000000000000" pitchFamily="2" charset="2"/>
              <a:buChar char="v"/>
            </a:pPr>
            <a:r>
              <a:rPr lang="en-US" dirty="0">
                <a:latin typeface="Arial" panose="020B0604020202020204" pitchFamily="34" charset="0"/>
                <a:cs typeface="Arial" panose="020B0604020202020204" pitchFamily="34" charset="0"/>
              </a:rPr>
              <a:t>Introduction</a:t>
            </a:r>
          </a:p>
          <a:p>
            <a:pPr>
              <a:buFont typeface="Wingdings" panose="05000000000000000000" pitchFamily="2" charset="2"/>
              <a:buChar char="v"/>
            </a:pPr>
            <a:r>
              <a:rPr lang="en-US" dirty="0">
                <a:latin typeface="Arial" panose="020B0604020202020204" pitchFamily="34" charset="0"/>
                <a:cs typeface="Arial" panose="020B0604020202020204" pitchFamily="34" charset="0"/>
              </a:rPr>
              <a:t>Methodology</a:t>
            </a:r>
          </a:p>
          <a:p>
            <a:pPr>
              <a:buFont typeface="Wingdings" panose="05000000000000000000" pitchFamily="2" charset="2"/>
              <a:buChar char="v"/>
            </a:pPr>
            <a:r>
              <a:rPr lang="en-US" dirty="0">
                <a:latin typeface="Arial" panose="020B0604020202020204" pitchFamily="34" charset="0"/>
                <a:cs typeface="Arial" panose="020B0604020202020204" pitchFamily="34" charset="0"/>
              </a:rPr>
              <a:t>Results</a:t>
            </a:r>
          </a:p>
          <a:p>
            <a:pPr>
              <a:buFont typeface="Wingdings" panose="05000000000000000000" pitchFamily="2" charset="2"/>
              <a:buChar char="v"/>
            </a:pPr>
            <a:r>
              <a:rPr lang="en-US" dirty="0">
                <a:latin typeface="Arial" panose="020B0604020202020204" pitchFamily="34" charset="0"/>
                <a:cs typeface="Arial" panose="020B0604020202020204" pitchFamily="34" charset="0"/>
              </a:rPr>
              <a:t>Conclusion</a:t>
            </a:r>
          </a:p>
          <a:p>
            <a:pPr>
              <a:buFont typeface="Wingdings" panose="05000000000000000000" pitchFamily="2" charset="2"/>
              <a:buChar char="v"/>
            </a:pPr>
            <a:r>
              <a:rPr lang="en-US" dirty="0">
                <a:latin typeface="Arial" panose="020B0604020202020204" pitchFamily="34" charset="0"/>
                <a:cs typeface="Arial" panose="020B0604020202020204" pitchFamily="34" charset="0"/>
              </a:rPr>
              <a:t>Appendix</a:t>
            </a:r>
          </a:p>
        </p:txBody>
      </p:sp>
      <p:cxnSp>
        <p:nvCxnSpPr>
          <p:cNvPr id="5" name="Straight Connector 4">
            <a:extLst>
              <a:ext uri="{FF2B5EF4-FFF2-40B4-BE49-F238E27FC236}">
                <a16:creationId xmlns:a16="http://schemas.microsoft.com/office/drawing/2014/main" id="{31DD1CDA-5A58-5FC3-3FAF-FF5AAA81D4D3}"/>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08436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9461ECC1-759A-506B-D02F-E49043F15AEC}"/>
              </a:ext>
            </a:extLst>
          </p:cNvPr>
          <p:cNvPicPr>
            <a:picLocks noGrp="1" noChangeAspect="1"/>
          </p:cNvPicPr>
          <p:nvPr>
            <p:ph idx="1"/>
          </p:nvPr>
        </p:nvPicPr>
        <p:blipFill>
          <a:blip r:embed="rId2"/>
          <a:stretch>
            <a:fillRect/>
          </a:stretch>
        </p:blipFill>
        <p:spPr>
          <a:xfrm>
            <a:off x="838200" y="4378569"/>
            <a:ext cx="10579466" cy="2127682"/>
          </a:xfrm>
        </p:spPr>
      </p:pic>
      <p:pic>
        <p:nvPicPr>
          <p:cNvPr id="11" name="Picture 10">
            <a:extLst>
              <a:ext uri="{FF2B5EF4-FFF2-40B4-BE49-F238E27FC236}">
                <a16:creationId xmlns:a16="http://schemas.microsoft.com/office/drawing/2014/main" id="{B580C77B-13CD-53E2-EFC4-30CE6F08F121}"/>
              </a:ext>
            </a:extLst>
          </p:cNvPr>
          <p:cNvPicPr>
            <a:picLocks noChangeAspect="1"/>
          </p:cNvPicPr>
          <p:nvPr/>
        </p:nvPicPr>
        <p:blipFill>
          <a:blip r:embed="rId3"/>
          <a:stretch>
            <a:fillRect/>
          </a:stretch>
        </p:blipFill>
        <p:spPr>
          <a:xfrm>
            <a:off x="838200" y="1933688"/>
            <a:ext cx="10579466" cy="2127682"/>
          </a:xfrm>
          <a:prstGeom prst="rect">
            <a:avLst/>
          </a:prstGeom>
        </p:spPr>
      </p:pic>
      <p:sp>
        <p:nvSpPr>
          <p:cNvPr id="12" name="Title 1">
            <a:extLst>
              <a:ext uri="{FF2B5EF4-FFF2-40B4-BE49-F238E27FC236}">
                <a16:creationId xmlns:a16="http://schemas.microsoft.com/office/drawing/2014/main" id="{D3C804F6-C3E2-4436-05A9-EDFD3D6B3D24}"/>
              </a:ext>
            </a:extLst>
          </p:cNvPr>
          <p:cNvSpPr>
            <a:spLocks noGrp="1"/>
          </p:cNvSpPr>
          <p:nvPr>
            <p:ph type="title"/>
          </p:nvPr>
        </p:nvSpPr>
        <p:spPr>
          <a:xfrm>
            <a:off x="838200" y="184695"/>
            <a:ext cx="10515600" cy="1325563"/>
          </a:xfrm>
        </p:spPr>
        <p:txBody>
          <a:bodyPr>
            <a:normAutofit fontScale="90000"/>
          </a:bodyPr>
          <a:lstStyle/>
          <a:p>
            <a:pPr algn="ctr"/>
            <a:r>
              <a:rPr lang="es-ES" dirty="0"/>
              <a:t>HISTOGRAM &amp; BOXPLOT:     LONGITUD &amp; LATITUDE</a:t>
            </a:r>
          </a:p>
        </p:txBody>
      </p:sp>
      <p:cxnSp>
        <p:nvCxnSpPr>
          <p:cNvPr id="13" name="Straight Connector 12">
            <a:extLst>
              <a:ext uri="{FF2B5EF4-FFF2-40B4-BE49-F238E27FC236}">
                <a16:creationId xmlns:a16="http://schemas.microsoft.com/office/drawing/2014/main" id="{6885F6E7-F014-7642-E8F6-953196C9E92D}"/>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79128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0E8BA18-6C8A-749F-4872-1AE7681A29F6}"/>
              </a:ext>
            </a:extLst>
          </p:cNvPr>
          <p:cNvPicPr>
            <a:picLocks noGrp="1" noChangeAspect="1"/>
          </p:cNvPicPr>
          <p:nvPr>
            <p:ph idx="1"/>
          </p:nvPr>
        </p:nvPicPr>
        <p:blipFill>
          <a:blip r:embed="rId2"/>
          <a:stretch>
            <a:fillRect/>
          </a:stretch>
        </p:blipFill>
        <p:spPr>
          <a:xfrm>
            <a:off x="967155" y="1951892"/>
            <a:ext cx="10278207" cy="4457700"/>
          </a:xfrm>
        </p:spPr>
      </p:pic>
      <p:sp>
        <p:nvSpPr>
          <p:cNvPr id="6" name="Title 1">
            <a:extLst>
              <a:ext uri="{FF2B5EF4-FFF2-40B4-BE49-F238E27FC236}">
                <a16:creationId xmlns:a16="http://schemas.microsoft.com/office/drawing/2014/main" id="{6ED3A2B8-4A23-F3A2-F88E-FC82F4D12348}"/>
              </a:ext>
            </a:extLst>
          </p:cNvPr>
          <p:cNvSpPr>
            <a:spLocks noGrp="1"/>
          </p:cNvSpPr>
          <p:nvPr>
            <p:ph type="title"/>
          </p:nvPr>
        </p:nvSpPr>
        <p:spPr>
          <a:xfrm>
            <a:off x="848458" y="198071"/>
            <a:ext cx="10515600" cy="1325563"/>
          </a:xfrm>
        </p:spPr>
        <p:txBody>
          <a:bodyPr>
            <a:normAutofit fontScale="90000"/>
          </a:bodyPr>
          <a:lstStyle/>
          <a:p>
            <a:pPr algn="ctr"/>
            <a:r>
              <a:rPr lang="es-ES" dirty="0"/>
              <a:t>HISTOGRAM &amp; BOXPLOT:         TSUNAMI INTENSITY </a:t>
            </a:r>
          </a:p>
        </p:txBody>
      </p:sp>
      <p:cxnSp>
        <p:nvCxnSpPr>
          <p:cNvPr id="7" name="Straight Connector 6">
            <a:extLst>
              <a:ext uri="{FF2B5EF4-FFF2-40B4-BE49-F238E27FC236}">
                <a16:creationId xmlns:a16="http://schemas.microsoft.com/office/drawing/2014/main" id="{CCFA6181-A2A8-1830-DD13-CBB3ACA6C3B3}"/>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85484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FA5DD25-48F2-E8CD-842A-34DA58B3B16A}"/>
              </a:ext>
            </a:extLst>
          </p:cNvPr>
          <p:cNvSpPr>
            <a:spLocks noGrp="1"/>
          </p:cNvSpPr>
          <p:nvPr>
            <p:ph type="title"/>
          </p:nvPr>
        </p:nvSpPr>
        <p:spPr>
          <a:xfrm>
            <a:off x="838200" y="365125"/>
            <a:ext cx="10515600" cy="1325563"/>
          </a:xfrm>
        </p:spPr>
        <p:txBody>
          <a:bodyPr/>
          <a:lstStyle/>
          <a:p>
            <a:pPr algn="ctr"/>
            <a:r>
              <a:rPr lang="es-ES" dirty="0"/>
              <a:t>HISTOGRAM &amp; BOXPLOT: DEATHS</a:t>
            </a:r>
          </a:p>
        </p:txBody>
      </p:sp>
      <p:cxnSp>
        <p:nvCxnSpPr>
          <p:cNvPr id="7" name="Straight Connector 6">
            <a:extLst>
              <a:ext uri="{FF2B5EF4-FFF2-40B4-BE49-F238E27FC236}">
                <a16:creationId xmlns:a16="http://schemas.microsoft.com/office/drawing/2014/main" id="{F1CEFDCF-9725-CE6E-B0A7-64A7301C8E80}"/>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pic>
        <p:nvPicPr>
          <p:cNvPr id="8" name="Content Placeholder 7">
            <a:extLst>
              <a:ext uri="{FF2B5EF4-FFF2-40B4-BE49-F238E27FC236}">
                <a16:creationId xmlns:a16="http://schemas.microsoft.com/office/drawing/2014/main" id="{7AC5048B-58AA-8EA1-32E4-3CEFF7116DD3}"/>
              </a:ext>
            </a:extLst>
          </p:cNvPr>
          <p:cNvPicPr>
            <a:picLocks noGrp="1" noChangeAspect="1"/>
          </p:cNvPicPr>
          <p:nvPr>
            <p:ph idx="1"/>
          </p:nvPr>
        </p:nvPicPr>
        <p:blipFill>
          <a:blip r:embed="rId2"/>
          <a:stretch>
            <a:fillRect/>
          </a:stretch>
        </p:blipFill>
        <p:spPr>
          <a:xfrm>
            <a:off x="967155" y="2048607"/>
            <a:ext cx="10278207" cy="4255477"/>
          </a:xfrm>
          <a:prstGeom prst="rect">
            <a:avLst/>
          </a:prstGeom>
        </p:spPr>
      </p:pic>
    </p:spTree>
    <p:extLst>
      <p:ext uri="{BB962C8B-B14F-4D97-AF65-F5344CB8AC3E}">
        <p14:creationId xmlns:p14="http://schemas.microsoft.com/office/powerpoint/2010/main" val="39639040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9B135C3-1207-760D-2E6C-FE1FF42A5E05}"/>
              </a:ext>
            </a:extLst>
          </p:cNvPr>
          <p:cNvPicPr>
            <a:picLocks noGrp="1" noChangeAspect="1"/>
          </p:cNvPicPr>
          <p:nvPr>
            <p:ph idx="1"/>
          </p:nvPr>
        </p:nvPicPr>
        <p:blipFill>
          <a:blip r:embed="rId2"/>
          <a:stretch>
            <a:fillRect/>
          </a:stretch>
        </p:blipFill>
        <p:spPr>
          <a:xfrm>
            <a:off x="1046285" y="2110153"/>
            <a:ext cx="10199077" cy="4202723"/>
          </a:xfrm>
        </p:spPr>
      </p:pic>
      <p:sp>
        <p:nvSpPr>
          <p:cNvPr id="7" name="Title 1">
            <a:extLst>
              <a:ext uri="{FF2B5EF4-FFF2-40B4-BE49-F238E27FC236}">
                <a16:creationId xmlns:a16="http://schemas.microsoft.com/office/drawing/2014/main" id="{569147DA-B56C-7910-E560-3B17574BECAC}"/>
              </a:ext>
            </a:extLst>
          </p:cNvPr>
          <p:cNvSpPr>
            <a:spLocks noGrp="1"/>
          </p:cNvSpPr>
          <p:nvPr>
            <p:ph type="title"/>
          </p:nvPr>
        </p:nvSpPr>
        <p:spPr>
          <a:xfrm>
            <a:off x="838200" y="365125"/>
            <a:ext cx="10515600" cy="1325563"/>
          </a:xfrm>
        </p:spPr>
        <p:txBody>
          <a:bodyPr>
            <a:normAutofit fontScale="90000"/>
          </a:bodyPr>
          <a:lstStyle/>
          <a:p>
            <a:pPr algn="ctr"/>
            <a:r>
              <a:rPr lang="es-ES" dirty="0"/>
              <a:t>HISTOGRAM &amp; BOXPLOT: DAMAGE </a:t>
            </a:r>
          </a:p>
        </p:txBody>
      </p:sp>
      <p:cxnSp>
        <p:nvCxnSpPr>
          <p:cNvPr id="8" name="Straight Connector 7">
            <a:extLst>
              <a:ext uri="{FF2B5EF4-FFF2-40B4-BE49-F238E27FC236}">
                <a16:creationId xmlns:a16="http://schemas.microsoft.com/office/drawing/2014/main" id="{23E6A15B-BBF3-B82E-FD02-24FDD8F6F093}"/>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74297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10EDE1B-A06C-798F-AB4F-9543B783521F}"/>
              </a:ext>
            </a:extLst>
          </p:cNvPr>
          <p:cNvPicPr>
            <a:picLocks noGrp="1" noChangeAspect="1"/>
          </p:cNvPicPr>
          <p:nvPr>
            <p:ph idx="1"/>
          </p:nvPr>
        </p:nvPicPr>
        <p:blipFill>
          <a:blip r:embed="rId2"/>
          <a:stretch>
            <a:fillRect/>
          </a:stretch>
        </p:blipFill>
        <p:spPr>
          <a:xfrm>
            <a:off x="468923" y="453171"/>
            <a:ext cx="11254153" cy="5951657"/>
          </a:xfrm>
        </p:spPr>
      </p:pic>
    </p:spTree>
    <p:extLst>
      <p:ext uri="{BB962C8B-B14F-4D97-AF65-F5344CB8AC3E}">
        <p14:creationId xmlns:p14="http://schemas.microsoft.com/office/powerpoint/2010/main" val="14137739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30B4EED-FAC9-6624-3116-8F56BB4CACF4}"/>
              </a:ext>
            </a:extLst>
          </p:cNvPr>
          <p:cNvPicPr>
            <a:picLocks noGrp="1" noChangeAspect="1"/>
          </p:cNvPicPr>
          <p:nvPr>
            <p:ph idx="1"/>
          </p:nvPr>
        </p:nvPicPr>
        <p:blipFill>
          <a:blip r:embed="rId2"/>
          <a:stretch>
            <a:fillRect/>
          </a:stretch>
        </p:blipFill>
        <p:spPr>
          <a:xfrm>
            <a:off x="468923" y="461596"/>
            <a:ext cx="11254154" cy="5934808"/>
          </a:xfrm>
        </p:spPr>
      </p:pic>
    </p:spTree>
    <p:extLst>
      <p:ext uri="{BB962C8B-B14F-4D97-AF65-F5344CB8AC3E}">
        <p14:creationId xmlns:p14="http://schemas.microsoft.com/office/powerpoint/2010/main" val="37993622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C4F27C0-99A3-B648-C41B-2ECDFA3C8D68}"/>
              </a:ext>
            </a:extLst>
          </p:cNvPr>
          <p:cNvPicPr>
            <a:picLocks noGrp="1" noChangeAspect="1"/>
          </p:cNvPicPr>
          <p:nvPr>
            <p:ph idx="1"/>
          </p:nvPr>
        </p:nvPicPr>
        <p:blipFill>
          <a:blip r:embed="rId2"/>
          <a:stretch>
            <a:fillRect/>
          </a:stretch>
        </p:blipFill>
        <p:spPr>
          <a:xfrm>
            <a:off x="460466" y="393456"/>
            <a:ext cx="11271067" cy="6071088"/>
          </a:xfrm>
        </p:spPr>
      </p:pic>
    </p:spTree>
    <p:extLst>
      <p:ext uri="{BB962C8B-B14F-4D97-AF65-F5344CB8AC3E}">
        <p14:creationId xmlns:p14="http://schemas.microsoft.com/office/powerpoint/2010/main" val="1025027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A51AE-45B0-93FD-6F5C-C4EDE9F45803}"/>
              </a:ext>
            </a:extLst>
          </p:cNvPr>
          <p:cNvSpPr>
            <a:spLocks noGrp="1"/>
          </p:cNvSpPr>
          <p:nvPr>
            <p:ph type="title"/>
          </p:nvPr>
        </p:nvSpPr>
        <p:spPr>
          <a:xfrm>
            <a:off x="838200" y="211017"/>
            <a:ext cx="10515600" cy="666138"/>
          </a:xfrm>
        </p:spPr>
        <p:txBody>
          <a:bodyPr>
            <a:normAutofit fontScale="90000"/>
          </a:bodyPr>
          <a:lstStyle/>
          <a:p>
            <a:pPr algn="ctr"/>
            <a:r>
              <a:rPr lang="es-ES" dirty="0">
                <a:latin typeface="Arial" panose="020B0604020202020204" pitchFamily="34" charset="0"/>
                <a:cs typeface="Arial" panose="020B0604020202020204" pitchFamily="34" charset="0"/>
              </a:rPr>
              <a:t>EXECUTIVE SUMMARY</a:t>
            </a:r>
          </a:p>
        </p:txBody>
      </p:sp>
      <p:sp>
        <p:nvSpPr>
          <p:cNvPr id="3" name="Content Placeholder 2">
            <a:extLst>
              <a:ext uri="{FF2B5EF4-FFF2-40B4-BE49-F238E27FC236}">
                <a16:creationId xmlns:a16="http://schemas.microsoft.com/office/drawing/2014/main" id="{AF20D119-3D5D-420A-9EB1-733CF45BB55C}"/>
              </a:ext>
            </a:extLst>
          </p:cNvPr>
          <p:cNvSpPr>
            <a:spLocks noGrp="1"/>
          </p:cNvSpPr>
          <p:nvPr>
            <p:ph idx="1"/>
          </p:nvPr>
        </p:nvSpPr>
        <p:spPr>
          <a:xfrm>
            <a:off x="838200" y="1639489"/>
            <a:ext cx="4943475" cy="4446097"/>
          </a:xfrm>
        </p:spPr>
        <p:txBody>
          <a:bodyPr>
            <a:noAutofit/>
          </a:bodyPr>
          <a:lstStyle/>
          <a:p>
            <a:pPr>
              <a:lnSpc>
                <a:spcPct val="110000"/>
              </a:lnSpc>
              <a:buFont typeface="Wingdings" panose="05000000000000000000" pitchFamily="2" charset="2"/>
              <a:buChar char="v"/>
            </a:pPr>
            <a:r>
              <a:rPr lang="en-US" sz="1700" b="1" dirty="0">
                <a:solidFill>
                  <a:schemeClr val="tx1"/>
                </a:solidFill>
                <a:latin typeface="Arial" panose="020B0604020202020204" pitchFamily="34" charset="0"/>
                <a:cs typeface="Arial" panose="020B0604020202020204" pitchFamily="34" charset="0"/>
              </a:rPr>
              <a:t>O</a:t>
            </a:r>
            <a:r>
              <a:rPr lang="en-US" sz="1800" b="1" dirty="0">
                <a:solidFill>
                  <a:schemeClr val="tx1"/>
                </a:solidFill>
                <a:latin typeface="Arial" panose="020B0604020202020204" pitchFamily="34" charset="0"/>
                <a:cs typeface="Arial" panose="020B0604020202020204" pitchFamily="34" charset="0"/>
              </a:rPr>
              <a:t>bjective</a:t>
            </a:r>
            <a:r>
              <a:rPr lang="en-US" sz="1800" dirty="0">
                <a:solidFill>
                  <a:schemeClr val="tx1"/>
                </a:solidFill>
                <a:latin typeface="Arial" panose="020B0604020202020204" pitchFamily="34" charset="0"/>
                <a:cs typeface="Arial" panose="020B0604020202020204" pitchFamily="34" charset="0"/>
              </a:rPr>
              <a:t>: </a:t>
            </a:r>
            <a:r>
              <a:rPr lang="en-US" sz="1600" dirty="0">
                <a:solidFill>
                  <a:schemeClr val="tx1"/>
                </a:solidFill>
                <a:latin typeface="Arial" panose="020B0604020202020204" pitchFamily="34" charset="0"/>
                <a:cs typeface="Arial" panose="020B0604020202020204" pitchFamily="34" charset="0"/>
              </a:rPr>
              <a:t>Analyze historical tsunami data to identify trends in frequency, intensity, and impact.</a:t>
            </a:r>
          </a:p>
          <a:p>
            <a:pPr>
              <a:lnSpc>
                <a:spcPct val="110000"/>
              </a:lnSpc>
              <a:buFont typeface="Wingdings" panose="05000000000000000000" pitchFamily="2" charset="2"/>
              <a:buChar char="v"/>
            </a:pPr>
            <a:r>
              <a:rPr lang="en-US" sz="1800" b="1" dirty="0">
                <a:solidFill>
                  <a:schemeClr val="tx1"/>
                </a:solidFill>
                <a:latin typeface="Arial" panose="020B0604020202020204" pitchFamily="34" charset="0"/>
                <a:cs typeface="Arial" panose="020B0604020202020204" pitchFamily="34" charset="0"/>
              </a:rPr>
              <a:t>Data Source</a:t>
            </a:r>
            <a:r>
              <a:rPr lang="en-US" sz="1800" dirty="0">
                <a:solidFill>
                  <a:schemeClr val="tx1"/>
                </a:solidFill>
                <a:latin typeface="Arial" panose="020B0604020202020204" pitchFamily="34" charset="0"/>
                <a:cs typeface="Arial" panose="020B0604020202020204" pitchFamily="34" charset="0"/>
              </a:rPr>
              <a:t>: </a:t>
            </a:r>
            <a:r>
              <a:rPr lang="en-US" sz="1600" dirty="0">
                <a:solidFill>
                  <a:schemeClr val="tx1"/>
                </a:solidFill>
                <a:latin typeface="Arial" panose="020B0604020202020204" pitchFamily="34" charset="0"/>
                <a:cs typeface="Arial" panose="020B0604020202020204" pitchFamily="34" charset="0"/>
              </a:rPr>
              <a:t>NOAA's Global Historical Tsunami Database (National Geophysical Data Center / World Data Service, 2023).</a:t>
            </a:r>
          </a:p>
          <a:p>
            <a:pPr>
              <a:lnSpc>
                <a:spcPct val="110000"/>
              </a:lnSpc>
              <a:buFont typeface="Wingdings" panose="05000000000000000000" pitchFamily="2" charset="2"/>
              <a:buChar char="v"/>
            </a:pPr>
            <a:r>
              <a:rPr lang="en-US" sz="1800" b="1" dirty="0">
                <a:solidFill>
                  <a:schemeClr val="tx1"/>
                </a:solidFill>
                <a:latin typeface="Arial" panose="020B0604020202020204" pitchFamily="34" charset="0"/>
                <a:cs typeface="Arial" panose="020B0604020202020204" pitchFamily="34" charset="0"/>
              </a:rPr>
              <a:t>Methodology</a:t>
            </a:r>
            <a:r>
              <a:rPr lang="en-US" sz="1800" dirty="0">
                <a:solidFill>
                  <a:schemeClr val="tx1"/>
                </a:solidFill>
                <a:latin typeface="Arial" panose="020B0604020202020204" pitchFamily="34" charset="0"/>
                <a:cs typeface="Arial" panose="020B0604020202020204" pitchFamily="34" charset="0"/>
              </a:rPr>
              <a:t>: </a:t>
            </a:r>
            <a:r>
              <a:rPr lang="en-US" sz="1600" dirty="0">
                <a:solidFill>
                  <a:schemeClr val="tx1"/>
                </a:solidFill>
                <a:latin typeface="Arial" panose="020B0604020202020204" pitchFamily="34" charset="0"/>
                <a:cs typeface="Arial" panose="020B0604020202020204" pitchFamily="34" charset="0"/>
              </a:rPr>
              <a:t>Utilized Python (Pandas, NumPy, Matplotlib, Seaborn) for data preprocessing and statistical analysis. Utilized tableau for data visualization and dashboard creation.</a:t>
            </a:r>
          </a:p>
          <a:p>
            <a:pPr>
              <a:lnSpc>
                <a:spcPct val="110000"/>
              </a:lnSpc>
              <a:buFont typeface="Wingdings" panose="05000000000000000000" pitchFamily="2" charset="2"/>
              <a:buChar char="v"/>
            </a:pPr>
            <a:r>
              <a:rPr lang="en-US" sz="1800" b="1" i="0" dirty="0">
                <a:solidFill>
                  <a:schemeClr val="tx1"/>
                </a:solidFill>
                <a:effectLst/>
                <a:latin typeface="Arial" panose="020B0604020202020204" pitchFamily="34" charset="0"/>
                <a:cs typeface="Arial" panose="020B0604020202020204" pitchFamily="34" charset="0"/>
              </a:rPr>
              <a:t>Key Insights</a:t>
            </a:r>
            <a:r>
              <a:rPr lang="en-US" sz="1800" b="0" i="0" dirty="0">
                <a:solidFill>
                  <a:schemeClr val="tx1"/>
                </a:solidFill>
                <a:effectLst/>
                <a:latin typeface="Arial" panose="020B0604020202020204" pitchFamily="34" charset="0"/>
                <a:cs typeface="Arial" panose="020B0604020202020204" pitchFamily="34" charset="0"/>
              </a:rPr>
              <a:t>: </a:t>
            </a:r>
            <a:r>
              <a:rPr lang="en-US" sz="1600" b="0" i="0" dirty="0">
                <a:solidFill>
                  <a:schemeClr val="tx1"/>
                </a:solidFill>
                <a:effectLst/>
                <a:latin typeface="Arial" panose="020B0604020202020204" pitchFamily="34" charset="0"/>
                <a:cs typeface="Arial" panose="020B0604020202020204" pitchFamily="34" charset="0"/>
              </a:rPr>
              <a:t>Rising tsunami occurrences over time, mostly earthquake-triggered near the equator—particularly in Japan, Indonesia, and the US—with varying impacts; intense events correlate with higher fatalities, while economic damage is not strictly related to seismic intensity.</a:t>
            </a:r>
            <a:endParaRPr lang="en-US" sz="1600" dirty="0">
              <a:solidFill>
                <a:schemeClr val="tx1"/>
              </a:solidFill>
              <a:latin typeface="Arial" panose="020B0604020202020204" pitchFamily="34" charset="0"/>
              <a:cs typeface="Arial" panose="020B0604020202020204" pitchFamily="34" charset="0"/>
            </a:endParaRPr>
          </a:p>
        </p:txBody>
      </p:sp>
      <p:cxnSp>
        <p:nvCxnSpPr>
          <p:cNvPr id="5" name="Straight Connector 4">
            <a:extLst>
              <a:ext uri="{FF2B5EF4-FFF2-40B4-BE49-F238E27FC236}">
                <a16:creationId xmlns:a16="http://schemas.microsoft.com/office/drawing/2014/main" id="{31DD1CDA-5A58-5FC3-3FAF-FF5AAA81D4D3}"/>
              </a:ext>
            </a:extLst>
          </p:cNvPr>
          <p:cNvCxnSpPr/>
          <p:nvPr/>
        </p:nvCxnSpPr>
        <p:spPr>
          <a:xfrm>
            <a:off x="956895" y="1037492"/>
            <a:ext cx="10278208"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236E126-92AA-DAB4-6B58-245BEE905BE1}"/>
              </a:ext>
            </a:extLst>
          </p:cNvPr>
          <p:cNvSpPr txBox="1"/>
          <p:nvPr/>
        </p:nvSpPr>
        <p:spPr>
          <a:xfrm>
            <a:off x="6186120" y="1639489"/>
            <a:ext cx="5048983" cy="4154984"/>
          </a:xfrm>
          <a:prstGeom prst="rect">
            <a:avLst/>
          </a:prstGeom>
          <a:noFill/>
        </p:spPr>
        <p:txBody>
          <a:bodyPr wrap="square">
            <a:spAutoFit/>
          </a:bodyPr>
          <a:lstStyle/>
          <a:p>
            <a:pPr algn="l">
              <a:buFont typeface="Wingdings" panose="05000000000000000000" pitchFamily="2" charset="2"/>
              <a:buChar char="v"/>
            </a:pPr>
            <a:r>
              <a:rPr lang="en-US" b="1" i="0" dirty="0">
                <a:solidFill>
                  <a:schemeClr val="tx1"/>
                </a:solidFill>
                <a:effectLst/>
                <a:latin typeface="Arial" panose="020B0604020202020204" pitchFamily="34" charset="0"/>
                <a:cs typeface="Arial" panose="020B0604020202020204" pitchFamily="34" charset="0"/>
              </a:rPr>
              <a:t>Challenges and Limitations: </a:t>
            </a:r>
            <a:r>
              <a:rPr lang="en-US" sz="1600" b="0" i="0" dirty="0">
                <a:solidFill>
                  <a:schemeClr val="tx1"/>
                </a:solidFill>
                <a:effectLst/>
                <a:latin typeface="Arial" panose="020B0604020202020204" pitchFamily="34" charset="0"/>
                <a:cs typeface="Arial" panose="020B0604020202020204" pitchFamily="34" charset="0"/>
              </a:rPr>
              <a:t>Historical data may underrepresent true event frequencies due to earlier limitations in detection and reporting, with potential biases in records affecting the accuracy of trend analyses, especially for earlier centuries.</a:t>
            </a:r>
          </a:p>
          <a:p>
            <a:pPr algn="l"/>
            <a:endParaRPr lang="en-US" sz="1600" b="0" i="0" dirty="0">
              <a:solidFill>
                <a:schemeClr val="tx1"/>
              </a:solidFill>
              <a:effectLst/>
              <a:latin typeface="Arial" panose="020B0604020202020204" pitchFamily="34" charset="0"/>
              <a:cs typeface="Arial" panose="020B0604020202020204" pitchFamily="34" charset="0"/>
            </a:endParaRPr>
          </a:p>
          <a:p>
            <a:pPr algn="l">
              <a:buFont typeface="Wingdings" panose="05000000000000000000" pitchFamily="2" charset="2"/>
              <a:buChar char="v"/>
            </a:pPr>
            <a:r>
              <a:rPr lang="en-US" b="1" i="0" dirty="0">
                <a:solidFill>
                  <a:schemeClr val="tx1"/>
                </a:solidFill>
                <a:effectLst/>
                <a:latin typeface="Arial" panose="020B0604020202020204" pitchFamily="34" charset="0"/>
                <a:cs typeface="Arial" panose="020B0604020202020204" pitchFamily="34" charset="0"/>
              </a:rPr>
              <a:t>Future Work</a:t>
            </a:r>
            <a:r>
              <a:rPr lang="en-US" b="0" i="0" dirty="0">
                <a:solidFill>
                  <a:schemeClr val="tx1"/>
                </a:solidFill>
                <a:effectLst/>
                <a:latin typeface="Arial" panose="020B0604020202020204" pitchFamily="34" charset="0"/>
                <a:cs typeface="Arial" panose="020B0604020202020204" pitchFamily="34" charset="0"/>
              </a:rPr>
              <a:t>: </a:t>
            </a:r>
            <a:r>
              <a:rPr lang="en-US" sz="1600" b="0" i="0" dirty="0">
                <a:solidFill>
                  <a:schemeClr val="tx1"/>
                </a:solidFill>
                <a:effectLst/>
                <a:latin typeface="Arial" panose="020B0604020202020204" pitchFamily="34" charset="0"/>
                <a:cs typeface="Arial" panose="020B0604020202020204" pitchFamily="34" charset="0"/>
              </a:rPr>
              <a:t>Incorporating advanced predictive analytics and machine learning models to better anticipate tsunami impacts, along with integrating more granular geographic and environmental data to refine risk assessments and preparedness strategies.</a:t>
            </a:r>
          </a:p>
          <a:p>
            <a:pPr algn="l"/>
            <a:endParaRPr lang="en-US" sz="1600" b="0" i="0" dirty="0">
              <a:solidFill>
                <a:schemeClr val="tx1"/>
              </a:solidFill>
              <a:effectLst/>
              <a:latin typeface="Arial" panose="020B0604020202020204" pitchFamily="34" charset="0"/>
              <a:cs typeface="Arial" panose="020B0604020202020204" pitchFamily="34" charset="0"/>
            </a:endParaRPr>
          </a:p>
          <a:p>
            <a:pPr algn="l">
              <a:buFont typeface="Wingdings" panose="05000000000000000000" pitchFamily="2" charset="2"/>
              <a:buChar char="v"/>
            </a:pPr>
            <a:r>
              <a:rPr lang="en-US" b="1" i="0" dirty="0">
                <a:solidFill>
                  <a:schemeClr val="tx1"/>
                </a:solidFill>
                <a:effectLst/>
                <a:latin typeface="Arial" panose="020B0604020202020204" pitchFamily="34" charset="0"/>
                <a:cs typeface="Arial" panose="020B0604020202020204" pitchFamily="34" charset="0"/>
              </a:rPr>
              <a:t>Impact</a:t>
            </a:r>
            <a:r>
              <a:rPr lang="en-US" b="0" i="0" dirty="0">
                <a:solidFill>
                  <a:schemeClr val="tx1"/>
                </a:solidFill>
                <a:effectLst/>
                <a:latin typeface="Arial" panose="020B0604020202020204" pitchFamily="34" charset="0"/>
                <a:cs typeface="Arial" panose="020B0604020202020204" pitchFamily="34" charset="0"/>
              </a:rPr>
              <a:t>: </a:t>
            </a:r>
            <a:r>
              <a:rPr lang="en-US" sz="1600" b="0" i="0" dirty="0">
                <a:solidFill>
                  <a:schemeClr val="tx1"/>
                </a:solidFill>
                <a:effectLst/>
                <a:latin typeface="Arial" panose="020B0604020202020204" pitchFamily="34" charset="0"/>
                <a:cs typeface="Arial" panose="020B0604020202020204" pitchFamily="34" charset="0"/>
              </a:rPr>
              <a:t>Provides foundational analysis that can inform local disaster preparedness initiatives, with the potential to improve community awareness and emergency response plans in tsunami-prone areas.</a:t>
            </a:r>
          </a:p>
        </p:txBody>
      </p:sp>
    </p:spTree>
    <p:extLst>
      <p:ext uri="{BB962C8B-B14F-4D97-AF65-F5344CB8AC3E}">
        <p14:creationId xmlns:p14="http://schemas.microsoft.com/office/powerpoint/2010/main" val="2909158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A51AE-45B0-93FD-6F5C-C4EDE9F45803}"/>
              </a:ext>
            </a:extLst>
          </p:cNvPr>
          <p:cNvSpPr>
            <a:spLocks noGrp="1"/>
          </p:cNvSpPr>
          <p:nvPr>
            <p:ph type="title"/>
          </p:nvPr>
        </p:nvSpPr>
        <p:spPr>
          <a:xfrm>
            <a:off x="838200" y="211017"/>
            <a:ext cx="10515600" cy="666138"/>
          </a:xfrm>
        </p:spPr>
        <p:txBody>
          <a:bodyPr>
            <a:normAutofit fontScale="90000"/>
          </a:bodyPr>
          <a:lstStyle/>
          <a:p>
            <a:pPr algn="ctr"/>
            <a:r>
              <a:rPr lang="es-ES" dirty="0">
                <a:latin typeface="Arial" panose="020B0604020202020204" pitchFamily="34" charset="0"/>
                <a:cs typeface="Arial" panose="020B0604020202020204" pitchFamily="34" charset="0"/>
              </a:rPr>
              <a:t>INTRODUCTION</a:t>
            </a:r>
          </a:p>
        </p:txBody>
      </p:sp>
      <p:sp>
        <p:nvSpPr>
          <p:cNvPr id="3" name="Content Placeholder 2">
            <a:extLst>
              <a:ext uri="{FF2B5EF4-FFF2-40B4-BE49-F238E27FC236}">
                <a16:creationId xmlns:a16="http://schemas.microsoft.com/office/drawing/2014/main" id="{AF20D119-3D5D-420A-9EB1-733CF45BB55C}"/>
              </a:ext>
            </a:extLst>
          </p:cNvPr>
          <p:cNvSpPr>
            <a:spLocks noGrp="1"/>
          </p:cNvSpPr>
          <p:nvPr>
            <p:ph idx="1"/>
          </p:nvPr>
        </p:nvSpPr>
        <p:spPr>
          <a:xfrm>
            <a:off x="838200" y="1639489"/>
            <a:ext cx="10515600" cy="4446097"/>
          </a:xfrm>
        </p:spPr>
        <p:txBody>
          <a:bodyPr>
            <a:noAutofit/>
          </a:bodyPr>
          <a:lstStyle/>
          <a:p>
            <a:pPr marL="0" indent="0">
              <a:lnSpc>
                <a:spcPct val="110000"/>
              </a:lnSpc>
              <a:buNone/>
            </a:pPr>
            <a:r>
              <a:rPr lang="en-US" sz="2000" b="0" i="0" dirty="0">
                <a:solidFill>
                  <a:srgbClr val="D1D5DB"/>
                </a:solidFill>
                <a:effectLst/>
                <a:latin typeface="Arial" panose="020B0604020202020204" pitchFamily="34" charset="0"/>
                <a:cs typeface="Arial" panose="020B0604020202020204" pitchFamily="34" charset="0"/>
              </a:rPr>
              <a:t>In this data science project, we delve into an extensive historical analysis of tsunami events from 1750 through 2023. Utilizing a comprehensive dataset from the National Oceanic and Atmospheric Administration (NOAA), we aim to uncover trends and patterns in tsunami occurrences, their causes, physical characteristics, and their impacts on human life and property. This report presents a synthesis of our findings, offering insights into the temporal and geographical distribution of tsunamis, the relationship between seismic activity and tsunami intensity, and the consequent effects on affected regions. Our analysis not only sheds light on the historical context of these natural disasters but also seeks to contribute to the broader understanding of tsunami dynamics, aiding in future risk mitigation and preparedness strategies.</a:t>
            </a:r>
            <a:endParaRPr lang="en-US" sz="2000" dirty="0">
              <a:solidFill>
                <a:schemeClr val="tx1"/>
              </a:solidFill>
              <a:latin typeface="Arial" panose="020B0604020202020204" pitchFamily="34" charset="0"/>
              <a:cs typeface="Arial" panose="020B0604020202020204" pitchFamily="34" charset="0"/>
            </a:endParaRPr>
          </a:p>
        </p:txBody>
      </p:sp>
      <p:cxnSp>
        <p:nvCxnSpPr>
          <p:cNvPr id="5" name="Straight Connector 4">
            <a:extLst>
              <a:ext uri="{FF2B5EF4-FFF2-40B4-BE49-F238E27FC236}">
                <a16:creationId xmlns:a16="http://schemas.microsoft.com/office/drawing/2014/main" id="{31DD1CDA-5A58-5FC3-3FAF-FF5AAA81D4D3}"/>
              </a:ext>
            </a:extLst>
          </p:cNvPr>
          <p:cNvCxnSpPr/>
          <p:nvPr/>
        </p:nvCxnSpPr>
        <p:spPr>
          <a:xfrm>
            <a:off x="956895" y="1037492"/>
            <a:ext cx="102782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4042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A51AE-45B0-93FD-6F5C-C4EDE9F45803}"/>
              </a:ext>
            </a:extLst>
          </p:cNvPr>
          <p:cNvSpPr>
            <a:spLocks noGrp="1"/>
          </p:cNvSpPr>
          <p:nvPr>
            <p:ph type="title"/>
          </p:nvPr>
        </p:nvSpPr>
        <p:spPr>
          <a:xfrm>
            <a:off x="848458" y="413726"/>
            <a:ext cx="10515600" cy="1325563"/>
          </a:xfrm>
        </p:spPr>
        <p:txBody>
          <a:bodyPr/>
          <a:lstStyle/>
          <a:p>
            <a:pPr algn="ctr"/>
            <a:r>
              <a:rPr lang="es-ES" dirty="0">
                <a:latin typeface="Arial" panose="020B0604020202020204" pitchFamily="34" charset="0"/>
                <a:cs typeface="Arial" panose="020B0604020202020204" pitchFamily="34" charset="0"/>
              </a:rPr>
              <a:t>METHODOLOGY</a:t>
            </a:r>
          </a:p>
        </p:txBody>
      </p:sp>
      <p:sp>
        <p:nvSpPr>
          <p:cNvPr id="3" name="Content Placeholder 2">
            <a:extLst>
              <a:ext uri="{FF2B5EF4-FFF2-40B4-BE49-F238E27FC236}">
                <a16:creationId xmlns:a16="http://schemas.microsoft.com/office/drawing/2014/main" id="{AF20D119-3D5D-420A-9EB1-733CF45BB55C}"/>
              </a:ext>
            </a:extLst>
          </p:cNvPr>
          <p:cNvSpPr>
            <a:spLocks noGrp="1"/>
          </p:cNvSpPr>
          <p:nvPr>
            <p:ph idx="1"/>
          </p:nvPr>
        </p:nvSpPr>
        <p:spPr/>
        <p:txBody>
          <a:bodyPr>
            <a:normAutofit fontScale="70000" lnSpcReduction="20000"/>
          </a:bodyPr>
          <a:lstStyle/>
          <a:p>
            <a:pPr algn="l">
              <a:lnSpc>
                <a:spcPct val="120000"/>
              </a:lnSpc>
              <a:buFont typeface="Wingdings" panose="05000000000000000000" pitchFamily="2" charset="2"/>
              <a:buChar char="v"/>
            </a:pPr>
            <a:r>
              <a:rPr lang="en-US" b="1" i="0" dirty="0">
                <a:solidFill>
                  <a:srgbClr val="D1D5DB"/>
                </a:solidFill>
                <a:effectLst/>
                <a:latin typeface="Arial" panose="020B0604020202020204" pitchFamily="34" charset="0"/>
                <a:cs typeface="Arial" panose="020B0604020202020204" pitchFamily="34" charset="0"/>
              </a:rPr>
              <a:t>Data Collection</a:t>
            </a:r>
            <a:r>
              <a:rPr lang="en-US" b="0" i="0" dirty="0">
                <a:solidFill>
                  <a:srgbClr val="D1D5DB"/>
                </a:solidFill>
                <a:effectLst/>
                <a:latin typeface="Arial" panose="020B0604020202020204" pitchFamily="34" charset="0"/>
                <a:cs typeface="Arial" panose="020B0604020202020204" pitchFamily="34" charset="0"/>
              </a:rPr>
              <a:t>: Acquired historical tsunami data directly from the National Oceanic and Atmospheric Administration (NOAA) database, spanning events from 1750 to 2023.</a:t>
            </a:r>
          </a:p>
          <a:p>
            <a:pPr algn="l">
              <a:lnSpc>
                <a:spcPct val="120000"/>
              </a:lnSpc>
              <a:buFont typeface="Wingdings" panose="05000000000000000000" pitchFamily="2" charset="2"/>
              <a:buChar char="v"/>
            </a:pPr>
            <a:r>
              <a:rPr lang="en-US" b="1" i="0" dirty="0">
                <a:solidFill>
                  <a:srgbClr val="D1D5DB"/>
                </a:solidFill>
                <a:effectLst/>
                <a:latin typeface="Arial" panose="020B0604020202020204" pitchFamily="34" charset="0"/>
                <a:cs typeface="Arial" panose="020B0604020202020204" pitchFamily="34" charset="0"/>
              </a:rPr>
              <a:t>Data Wrangling</a:t>
            </a:r>
            <a:r>
              <a:rPr lang="en-US" b="0" i="0" dirty="0">
                <a:solidFill>
                  <a:srgbClr val="D1D5DB"/>
                </a:solidFill>
                <a:effectLst/>
                <a:latin typeface="Arial" panose="020B0604020202020204" pitchFamily="34" charset="0"/>
                <a:cs typeface="Arial" panose="020B0604020202020204" pitchFamily="34" charset="0"/>
              </a:rPr>
              <a:t>: Implemented data cleaning processes to address missing values, eliminate duplicates, and standardize the dataset for consistency and accuracy.</a:t>
            </a:r>
          </a:p>
          <a:p>
            <a:pPr algn="l">
              <a:lnSpc>
                <a:spcPct val="120000"/>
              </a:lnSpc>
              <a:buFont typeface="Wingdings" panose="05000000000000000000" pitchFamily="2" charset="2"/>
              <a:buChar char="v"/>
            </a:pPr>
            <a:r>
              <a:rPr lang="en-US" b="1" i="0" dirty="0">
                <a:solidFill>
                  <a:srgbClr val="D1D5DB"/>
                </a:solidFill>
                <a:effectLst/>
                <a:latin typeface="Arial" panose="020B0604020202020204" pitchFamily="34" charset="0"/>
                <a:cs typeface="Arial" panose="020B0604020202020204" pitchFamily="34" charset="0"/>
              </a:rPr>
              <a:t>Exploratory Data Analysis (EDA)</a:t>
            </a:r>
            <a:r>
              <a:rPr lang="en-US" b="0" i="0" dirty="0">
                <a:solidFill>
                  <a:srgbClr val="D1D5DB"/>
                </a:solidFill>
                <a:effectLst/>
                <a:latin typeface="Arial" panose="020B0604020202020204" pitchFamily="34" charset="0"/>
                <a:cs typeface="Arial" panose="020B0604020202020204" pitchFamily="34" charset="0"/>
              </a:rPr>
              <a:t>: Performed detailed statistical analysis to determine the distribution of events, pinpoint outliers, and explore correlations between key variables.</a:t>
            </a:r>
          </a:p>
          <a:p>
            <a:pPr algn="l">
              <a:lnSpc>
                <a:spcPct val="120000"/>
              </a:lnSpc>
              <a:buFont typeface="Wingdings" panose="05000000000000000000" pitchFamily="2" charset="2"/>
              <a:buChar char="v"/>
            </a:pPr>
            <a:r>
              <a:rPr lang="en-US" b="1" i="0" dirty="0">
                <a:solidFill>
                  <a:srgbClr val="D1D5DB"/>
                </a:solidFill>
                <a:effectLst/>
                <a:latin typeface="Arial" panose="020B0604020202020204" pitchFamily="34" charset="0"/>
                <a:cs typeface="Arial" panose="020B0604020202020204" pitchFamily="34" charset="0"/>
              </a:rPr>
              <a:t>Data Visualization</a:t>
            </a:r>
            <a:r>
              <a:rPr lang="en-US" b="0" i="0" dirty="0">
                <a:solidFill>
                  <a:srgbClr val="D1D5DB"/>
                </a:solidFill>
                <a:effectLst/>
                <a:latin typeface="Arial" panose="020B0604020202020204" pitchFamily="34" charset="0"/>
                <a:cs typeface="Arial" panose="020B0604020202020204" pitchFamily="34" charset="0"/>
              </a:rPr>
              <a:t>: Developed various visualizations, including histograms, box plots, scatter plots, and bubble plots, to reveal underlying patterns and insights.</a:t>
            </a:r>
          </a:p>
          <a:p>
            <a:pPr algn="l">
              <a:lnSpc>
                <a:spcPct val="120000"/>
              </a:lnSpc>
              <a:buFont typeface="Wingdings" panose="05000000000000000000" pitchFamily="2" charset="2"/>
              <a:buChar char="v"/>
            </a:pPr>
            <a:r>
              <a:rPr lang="en-US" b="1" i="0" dirty="0">
                <a:solidFill>
                  <a:srgbClr val="D1D5DB"/>
                </a:solidFill>
                <a:effectLst/>
                <a:latin typeface="Arial" panose="020B0604020202020204" pitchFamily="34" charset="0"/>
                <a:cs typeface="Arial" panose="020B0604020202020204" pitchFamily="34" charset="0"/>
              </a:rPr>
              <a:t>Dashboard Creation</a:t>
            </a:r>
            <a:r>
              <a:rPr lang="en-US" b="0" i="0" dirty="0">
                <a:solidFill>
                  <a:srgbClr val="D1D5DB"/>
                </a:solidFill>
                <a:effectLst/>
                <a:latin typeface="Arial" panose="020B0604020202020204" pitchFamily="34" charset="0"/>
                <a:cs typeface="Arial" panose="020B0604020202020204" pitchFamily="34" charset="0"/>
              </a:rPr>
              <a:t>: Constructed interactive Tableau dashboards that allow for intuitive exploration of the tsunami data, facilitating a clear understanding of the trends and impacts.</a:t>
            </a:r>
          </a:p>
          <a:p>
            <a:endParaRPr lang="es-ES" dirty="0">
              <a:latin typeface="Arial" panose="020B0604020202020204" pitchFamily="34" charset="0"/>
              <a:cs typeface="Arial" panose="020B0604020202020204" pitchFamily="34" charset="0"/>
            </a:endParaRPr>
          </a:p>
        </p:txBody>
      </p:sp>
      <p:cxnSp>
        <p:nvCxnSpPr>
          <p:cNvPr id="5" name="Straight Connector 4">
            <a:extLst>
              <a:ext uri="{FF2B5EF4-FFF2-40B4-BE49-F238E27FC236}">
                <a16:creationId xmlns:a16="http://schemas.microsoft.com/office/drawing/2014/main" id="{31DD1CDA-5A58-5FC3-3FAF-FF5AAA81D4D3}"/>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6402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primer plano de imagen de onda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2" name="Título 1">
            <a:extLst>
              <a:ext uri="{FF2B5EF4-FFF2-40B4-BE49-F238E27FC236}">
                <a16:creationId xmlns:a16="http://schemas.microsoft.com/office/drawing/2014/main" id="{AF6636B6-A233-459A-95E5-DFBD46F360BC}"/>
              </a:ext>
            </a:extLst>
          </p:cNvPr>
          <p:cNvSpPr>
            <a:spLocks noGrp="1"/>
          </p:cNvSpPr>
          <p:nvPr>
            <p:ph type="ctrTitle"/>
          </p:nvPr>
        </p:nvSpPr>
        <p:spPr>
          <a:xfrm>
            <a:off x="1512277" y="5571692"/>
            <a:ext cx="10351131" cy="1112019"/>
          </a:xfrm>
        </p:spPr>
        <p:txBody>
          <a:bodyPr rtlCol="0">
            <a:normAutofit/>
          </a:bodyPr>
          <a:lstStyle/>
          <a:p>
            <a:r>
              <a:rPr lang="es-ES" sz="6600" dirty="0">
                <a:latin typeface="Arial" panose="020B0604020202020204" pitchFamily="34" charset="0"/>
                <a:cs typeface="Arial" panose="020B0604020202020204" pitchFamily="34" charset="0"/>
              </a:rPr>
              <a:t>RESULTS</a:t>
            </a:r>
          </a:p>
        </p:txBody>
      </p:sp>
    </p:spTree>
    <p:extLst>
      <p:ext uri="{BB962C8B-B14F-4D97-AF65-F5344CB8AC3E}">
        <p14:creationId xmlns:p14="http://schemas.microsoft.com/office/powerpoint/2010/main" val="3009813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map of the world&#10;&#10;Description automatically generated">
            <a:extLst>
              <a:ext uri="{FF2B5EF4-FFF2-40B4-BE49-F238E27FC236}">
                <a16:creationId xmlns:a16="http://schemas.microsoft.com/office/drawing/2014/main" id="{9AA55AE7-9D57-B9B7-707C-C7FBC55A29B0}"/>
              </a:ext>
            </a:extLst>
          </p:cNvPr>
          <p:cNvPicPr>
            <a:picLocks noChangeAspect="1"/>
          </p:cNvPicPr>
          <p:nvPr/>
        </p:nvPicPr>
        <p:blipFill rotWithShape="1">
          <a:blip r:embed="rId2"/>
          <a:srcRect t="14949" r="1" b="6936"/>
          <a:stretch/>
        </p:blipFill>
        <p:spPr>
          <a:xfrm>
            <a:off x="120650" y="68263"/>
            <a:ext cx="11950700" cy="6721475"/>
          </a:xfrm>
          <a:prstGeom prst="rect">
            <a:avLst/>
          </a:prstGeom>
          <a:noFill/>
        </p:spPr>
      </p:pic>
    </p:spTree>
    <p:extLst>
      <p:ext uri="{BB962C8B-B14F-4D97-AF65-F5344CB8AC3E}">
        <p14:creationId xmlns:p14="http://schemas.microsoft.com/office/powerpoint/2010/main" val="1647097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F0BF906D-0DD8-D034-6F2E-28DD394D7488}"/>
              </a:ext>
            </a:extLst>
          </p:cNvPr>
          <p:cNvPicPr>
            <a:picLocks noGrp="1" noChangeAspect="1"/>
          </p:cNvPicPr>
          <p:nvPr>
            <p:ph idx="1"/>
          </p:nvPr>
        </p:nvPicPr>
        <p:blipFill>
          <a:blip r:embed="rId2"/>
          <a:stretch>
            <a:fillRect/>
          </a:stretch>
        </p:blipFill>
        <p:spPr>
          <a:xfrm>
            <a:off x="274055" y="269387"/>
            <a:ext cx="11639522" cy="3080482"/>
          </a:xfrm>
        </p:spPr>
      </p:pic>
      <p:pic>
        <p:nvPicPr>
          <p:cNvPr id="10" name="Picture 9">
            <a:extLst>
              <a:ext uri="{FF2B5EF4-FFF2-40B4-BE49-F238E27FC236}">
                <a16:creationId xmlns:a16="http://schemas.microsoft.com/office/drawing/2014/main" id="{711CFEC0-025F-5442-0C97-26567E6D8F7A}"/>
              </a:ext>
            </a:extLst>
          </p:cNvPr>
          <p:cNvPicPr>
            <a:picLocks noChangeAspect="1"/>
          </p:cNvPicPr>
          <p:nvPr/>
        </p:nvPicPr>
        <p:blipFill>
          <a:blip r:embed="rId3"/>
          <a:stretch>
            <a:fillRect/>
          </a:stretch>
        </p:blipFill>
        <p:spPr>
          <a:xfrm>
            <a:off x="274054" y="3508131"/>
            <a:ext cx="11639521" cy="3080482"/>
          </a:xfrm>
          <a:prstGeom prst="rect">
            <a:avLst/>
          </a:prstGeom>
        </p:spPr>
      </p:pic>
    </p:spTree>
    <p:extLst>
      <p:ext uri="{BB962C8B-B14F-4D97-AF65-F5344CB8AC3E}">
        <p14:creationId xmlns:p14="http://schemas.microsoft.com/office/powerpoint/2010/main" val="388530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A51AE-45B0-93FD-6F5C-C4EDE9F45803}"/>
              </a:ext>
            </a:extLst>
          </p:cNvPr>
          <p:cNvSpPr>
            <a:spLocks noGrp="1"/>
          </p:cNvSpPr>
          <p:nvPr>
            <p:ph type="title"/>
          </p:nvPr>
        </p:nvSpPr>
        <p:spPr>
          <a:xfrm>
            <a:off x="848458" y="422519"/>
            <a:ext cx="10515600" cy="1325563"/>
          </a:xfrm>
        </p:spPr>
        <p:txBody>
          <a:bodyPr>
            <a:normAutofit/>
          </a:bodyPr>
          <a:lstStyle/>
          <a:p>
            <a:pPr algn="ctr"/>
            <a:r>
              <a:rPr lang="es-ES" dirty="0">
                <a:latin typeface="Arial" panose="020B0604020202020204" pitchFamily="34" charset="0"/>
                <a:cs typeface="Arial" panose="020B0604020202020204" pitchFamily="34" charset="0"/>
              </a:rPr>
              <a:t>FINDINGS </a:t>
            </a:r>
          </a:p>
        </p:txBody>
      </p:sp>
      <p:sp>
        <p:nvSpPr>
          <p:cNvPr id="3" name="Content Placeholder 2">
            <a:extLst>
              <a:ext uri="{FF2B5EF4-FFF2-40B4-BE49-F238E27FC236}">
                <a16:creationId xmlns:a16="http://schemas.microsoft.com/office/drawing/2014/main" id="{AF20D119-3D5D-420A-9EB1-733CF45BB55C}"/>
              </a:ext>
            </a:extLst>
          </p:cNvPr>
          <p:cNvSpPr>
            <a:spLocks noGrp="1"/>
          </p:cNvSpPr>
          <p:nvPr>
            <p:ph idx="1"/>
          </p:nvPr>
        </p:nvSpPr>
        <p:spPr>
          <a:xfrm>
            <a:off x="967154" y="1600203"/>
            <a:ext cx="9548446" cy="5030296"/>
          </a:xfrm>
        </p:spPr>
        <p:txBody>
          <a:bodyPr>
            <a:normAutofit/>
          </a:bodyPr>
          <a:lstStyle/>
          <a:p>
            <a:pPr marL="0" indent="0" algn="l">
              <a:buNone/>
            </a:pPr>
            <a:endParaRPr lang="en-US" b="1" i="0" dirty="0">
              <a:solidFill>
                <a:srgbClr val="D1D5DB"/>
              </a:solidFill>
              <a:effectLst/>
              <a:latin typeface="Arial" panose="020B0604020202020204" pitchFamily="34" charset="0"/>
              <a:cs typeface="Arial" panose="020B0604020202020204" pitchFamily="34" charset="0"/>
            </a:endParaRPr>
          </a:p>
          <a:p>
            <a:pPr algn="l">
              <a:buFont typeface="Wingdings" panose="05000000000000000000" pitchFamily="2" charset="2"/>
              <a:buChar char="v"/>
            </a:pPr>
            <a:r>
              <a:rPr lang="en-US" b="1" i="0" dirty="0">
                <a:solidFill>
                  <a:srgbClr val="D1D5DB"/>
                </a:solidFill>
                <a:effectLst/>
                <a:latin typeface="Arial" panose="020B0604020202020204" pitchFamily="34" charset="0"/>
                <a:cs typeface="Arial" panose="020B0604020202020204" pitchFamily="34" charset="0"/>
              </a:rPr>
              <a:t>Primary Cause - Earthquakes</a:t>
            </a:r>
            <a:r>
              <a:rPr lang="en-US" b="0" i="0" dirty="0">
                <a:solidFill>
                  <a:srgbClr val="D1D5DB"/>
                </a:solidFill>
                <a:effectLst/>
                <a:latin typeface="Arial" panose="020B0604020202020204" pitchFamily="34" charset="0"/>
                <a:cs typeface="Arial" panose="020B0604020202020204" pitchFamily="34" charset="0"/>
              </a:rPr>
              <a:t>: Earthquakes are the predominant cause of tsunamis, with the data showing a significant majority of tsunami events being earthquake-induced.</a:t>
            </a:r>
            <a:endParaRPr lang="en-US" dirty="0">
              <a:solidFill>
                <a:srgbClr val="D1D5DB"/>
              </a:solidFill>
              <a:latin typeface="Arial" panose="020B0604020202020204" pitchFamily="34" charset="0"/>
              <a:cs typeface="Arial" panose="020B0604020202020204" pitchFamily="34" charset="0"/>
            </a:endParaRPr>
          </a:p>
          <a:p>
            <a:pPr marL="0" indent="0" algn="l">
              <a:buNone/>
            </a:pPr>
            <a:endParaRPr lang="en-US" b="0" i="0" dirty="0">
              <a:solidFill>
                <a:srgbClr val="D1D5DB"/>
              </a:solidFill>
              <a:effectLst/>
              <a:latin typeface="Arial" panose="020B0604020202020204" pitchFamily="34" charset="0"/>
              <a:cs typeface="Arial" panose="020B0604020202020204" pitchFamily="34" charset="0"/>
            </a:endParaRPr>
          </a:p>
          <a:p>
            <a:pPr algn="l">
              <a:buFont typeface="Wingdings" panose="05000000000000000000" pitchFamily="2" charset="2"/>
              <a:buChar char="v"/>
            </a:pPr>
            <a:r>
              <a:rPr lang="en-US" b="1" i="0" dirty="0">
                <a:solidFill>
                  <a:srgbClr val="D1D5DB"/>
                </a:solidFill>
                <a:effectLst/>
                <a:latin typeface="Arial" panose="020B0604020202020204" pitchFamily="34" charset="0"/>
                <a:cs typeface="Arial" panose="020B0604020202020204" pitchFamily="34" charset="0"/>
              </a:rPr>
              <a:t>Geographical Hotspots</a:t>
            </a:r>
            <a:r>
              <a:rPr lang="en-US" b="0" i="0" dirty="0">
                <a:solidFill>
                  <a:srgbClr val="D1D5DB"/>
                </a:solidFill>
                <a:effectLst/>
                <a:latin typeface="Arial" panose="020B0604020202020204" pitchFamily="34" charset="0"/>
                <a:cs typeface="Arial" panose="020B0604020202020204" pitchFamily="34" charset="0"/>
              </a:rPr>
              <a:t>: Japan, Indonesia, and the USA (especially along the Pacific Rim) are the countries most affected by tsunamis. This underscores the risk associated with tectonic activity in the Pacific Ring of Fire.</a:t>
            </a:r>
          </a:p>
        </p:txBody>
      </p:sp>
      <p:cxnSp>
        <p:nvCxnSpPr>
          <p:cNvPr id="5" name="Straight Connector 4">
            <a:extLst>
              <a:ext uri="{FF2B5EF4-FFF2-40B4-BE49-F238E27FC236}">
                <a16:creationId xmlns:a16="http://schemas.microsoft.com/office/drawing/2014/main" id="{31DD1CDA-5A58-5FC3-3FAF-FF5AAA81D4D3}"/>
              </a:ext>
            </a:extLst>
          </p:cNvPr>
          <p:cNvCxnSpPr/>
          <p:nvPr/>
        </p:nvCxnSpPr>
        <p:spPr>
          <a:xfrm>
            <a:off x="967154" y="1441938"/>
            <a:ext cx="102782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6925597"/>
      </p:ext>
    </p:extLst>
  </p:cSld>
  <p:clrMapOvr>
    <a:masterClrMapping/>
  </p:clrMapOvr>
</p:sld>
</file>

<file path=ppt/theme/theme1.xml><?xml version="1.0" encoding="utf-8"?>
<a:theme xmlns:a="http://schemas.openxmlformats.org/drawingml/2006/main" name="Profundidad">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6807052_TF77929380.potx" id="{316C4963-1BAF-452F-B56D-7D3B8B2F2D13}" vid="{03ADC809-8271-416A-97E8-FB422E06B026}"/>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2.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Diseño de profundidad</Template>
  <TotalTime>2958</TotalTime>
  <Words>1410</Words>
  <Application>Microsoft Office PowerPoint</Application>
  <PresentationFormat>Widescreen</PresentationFormat>
  <Paragraphs>116</Paragraphs>
  <Slides>26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Corbel</vt:lpstr>
      <vt:lpstr>Wingdings</vt:lpstr>
      <vt:lpstr>Profundidad</vt:lpstr>
      <vt:lpstr>TSUNAMI STUDY (1750 – 2023)</vt:lpstr>
      <vt:lpstr>OUTLINE</vt:lpstr>
      <vt:lpstr>EXECUTIVE SUMMARY</vt:lpstr>
      <vt:lpstr>INTRODUCTION</vt:lpstr>
      <vt:lpstr>METHODOLOGY</vt:lpstr>
      <vt:lpstr>RESULTS</vt:lpstr>
      <vt:lpstr>PowerPoint Presentation</vt:lpstr>
      <vt:lpstr>PowerPoint Presentation</vt:lpstr>
      <vt:lpstr>FINDINGS </vt:lpstr>
      <vt:lpstr>PowerPoint Presentation</vt:lpstr>
      <vt:lpstr>FINDINGS </vt:lpstr>
      <vt:lpstr>PowerPoint Presentation</vt:lpstr>
      <vt:lpstr>FINDINGS </vt:lpstr>
      <vt:lpstr>CONCLUSION</vt:lpstr>
      <vt:lpstr>APPENDIX</vt:lpstr>
      <vt:lpstr>PowerPoint Presentation</vt:lpstr>
      <vt:lpstr>PowerPoint Presentation</vt:lpstr>
      <vt:lpstr>HISTOGRAM &amp; BOXPLOT: YEAR</vt:lpstr>
      <vt:lpstr>HISTOGRAM &amp; BOXPLOT: EARTHQUAKE MAGNITUDE</vt:lpstr>
      <vt:lpstr>HISTOGRAM &amp; BOXPLOT:     LONGITUD &amp; LATITUDE</vt:lpstr>
      <vt:lpstr>HISTOGRAM &amp; BOXPLOT:         TSUNAMI INTENSITY </vt:lpstr>
      <vt:lpstr>HISTOGRAM &amp; BOXPLOT: DEATHS</vt:lpstr>
      <vt:lpstr>HISTOGRAM &amp; BOXPLOT: DAMAGE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TSUNAMI STUDY (1750 – 2023)</dc:title>
  <dc:creator>Raul Chavez</dc:creator>
  <cp:lastModifiedBy>Raul Chavez</cp:lastModifiedBy>
  <cp:revision>3</cp:revision>
  <dcterms:created xsi:type="dcterms:W3CDTF">2023-12-25T23:21:34Z</dcterms:created>
  <dcterms:modified xsi:type="dcterms:W3CDTF">2023-12-28T02:36:37Z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